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72" r:id="rId9"/>
    <p:sldId id="268" r:id="rId10"/>
    <p:sldId id="275" r:id="rId11"/>
    <p:sldId id="260" r:id="rId12"/>
    <p:sldId id="261" r:id="rId13"/>
    <p:sldId id="262" r:id="rId14"/>
    <p:sldId id="263" r:id="rId15"/>
    <p:sldId id="264" r:id="rId16"/>
    <p:sldId id="265" r:id="rId17"/>
    <p:sldId id="269" r:id="rId18"/>
    <p:sldId id="266" r:id="rId19"/>
    <p:sldId id="267" r:id="rId20"/>
  </p:sldIdLst>
  <p:sldSz cx="18288000" cy="10287000"/>
  <p:notesSz cx="6858000" cy="9144000"/>
  <p:embeddedFontLst>
    <p:embeddedFont>
      <p:font typeface="Assistant Semi-Bold" panose="020B0604020202020204" charset="-79"/>
      <p:regular r:id="rId21"/>
    </p:embeddedFont>
    <p:embeddedFont>
      <p:font typeface="DM Sans" pitchFamily="2" charset="0"/>
      <p:regular r:id="rId22"/>
      <p:bold r:id="rId23"/>
      <p:italic r:id="rId24"/>
      <p:boldItalic r:id="rId25"/>
    </p:embeddedFont>
    <p:embeddedFont>
      <p:font typeface="DM Sans Bold" pitchFamily="2" charset="0"/>
      <p:regular r:id="rId26"/>
      <p:bold r:id="rId27"/>
    </p:embeddedFont>
    <p:embeddedFont>
      <p:font typeface="Fira Sans Light Bold" panose="020B0604020202020204" charset="0"/>
      <p:regular r:id="rId28"/>
    </p:embeddedFont>
    <p:embeddedFont>
      <p:font typeface="Fira Sans Medium" panose="020B0603050000020004" pitchFamily="34" charset="0"/>
      <p:regular r:id="rId29"/>
      <p:italic r:id="rId30"/>
    </p:embeddedFont>
    <p:embeddedFont>
      <p:font typeface="Fira Sans Medium Bold" panose="020B0604020202020204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B34DFE-4B26-6BAF-10C9-BEDCC962618B}" v="11" dt="2024-06-05T20:45:17.5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svg"/><Relationship Id="rId3" Type="http://schemas.openxmlformats.org/officeDocument/2006/relationships/image" Target="../media/image29.svg"/><Relationship Id="rId7" Type="http://schemas.openxmlformats.org/officeDocument/2006/relationships/image" Target="../media/image41.svg"/><Relationship Id="rId12" Type="http://schemas.openxmlformats.org/officeDocument/2006/relationships/image" Target="../media/image4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2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309604" y="-414823"/>
            <a:ext cx="5546693" cy="11382397"/>
            <a:chOff x="0" y="0"/>
            <a:chExt cx="1460857" cy="29978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60857" cy="2997833"/>
            </a:xfrm>
            <a:custGeom>
              <a:avLst/>
              <a:gdLst/>
              <a:ahLst/>
              <a:cxnLst/>
              <a:rect l="l" t="t" r="r" b="b"/>
              <a:pathLst>
                <a:path w="1460857" h="2997833">
                  <a:moveTo>
                    <a:pt x="0" y="0"/>
                  </a:moveTo>
                  <a:lnTo>
                    <a:pt x="1460857" y="0"/>
                  </a:lnTo>
                  <a:lnTo>
                    <a:pt x="1460857" y="2997833"/>
                  </a:lnTo>
                  <a:lnTo>
                    <a:pt x="0" y="2997833"/>
                  </a:lnTo>
                  <a:close/>
                </a:path>
              </a:pathLst>
            </a:custGeom>
            <a:solidFill>
              <a:srgbClr val="014575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460857" cy="30359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3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776404" y="-2783373"/>
            <a:ext cx="4827839" cy="6498796"/>
            <a:chOff x="0" y="0"/>
            <a:chExt cx="1271530" cy="17116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1530" cy="1711617"/>
            </a:xfrm>
            <a:custGeom>
              <a:avLst/>
              <a:gdLst/>
              <a:ahLst/>
              <a:cxnLst/>
              <a:rect l="l" t="t" r="r" b="b"/>
              <a:pathLst>
                <a:path w="1271530" h="1711617">
                  <a:moveTo>
                    <a:pt x="0" y="0"/>
                  </a:moveTo>
                  <a:lnTo>
                    <a:pt x="1271530" y="0"/>
                  </a:lnTo>
                  <a:lnTo>
                    <a:pt x="1271530" y="1711617"/>
                  </a:lnTo>
                  <a:lnTo>
                    <a:pt x="0" y="1711617"/>
                  </a:lnTo>
                  <a:close/>
                </a:path>
              </a:pathLst>
            </a:custGeom>
            <a:solidFill>
              <a:srgbClr val="65BAE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271530" cy="17497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3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2389481" y="754877"/>
            <a:ext cx="15370008" cy="9042997"/>
          </a:xfrm>
          <a:custGeom>
            <a:avLst/>
            <a:gdLst/>
            <a:ahLst/>
            <a:cxnLst/>
            <a:rect l="l" t="t" r="r" b="b"/>
            <a:pathLst>
              <a:path w="15370008" h="9042997">
                <a:moveTo>
                  <a:pt x="0" y="0"/>
                </a:moveTo>
                <a:lnTo>
                  <a:pt x="15370009" y="0"/>
                </a:lnTo>
                <a:lnTo>
                  <a:pt x="15370009" y="9042997"/>
                </a:lnTo>
                <a:lnTo>
                  <a:pt x="0" y="90429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047750" y="1028700"/>
            <a:ext cx="16230600" cy="8229600"/>
            <a:chOff x="0" y="0"/>
            <a:chExt cx="4274726" cy="216746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0" y="0"/>
                  </a:moveTo>
                  <a:lnTo>
                    <a:pt x="4274726" y="0"/>
                  </a:lnTo>
                  <a:lnTo>
                    <a:pt x="4274726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274726" cy="22055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3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239537" y="6607060"/>
            <a:ext cx="10038813" cy="727862"/>
            <a:chOff x="0" y="0"/>
            <a:chExt cx="2643967" cy="1917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43967" cy="191700"/>
            </a:xfrm>
            <a:custGeom>
              <a:avLst/>
              <a:gdLst/>
              <a:ahLst/>
              <a:cxnLst/>
              <a:rect l="l" t="t" r="r" b="b"/>
              <a:pathLst>
                <a:path w="2643967" h="191700">
                  <a:moveTo>
                    <a:pt x="0" y="0"/>
                  </a:moveTo>
                  <a:lnTo>
                    <a:pt x="2643967" y="0"/>
                  </a:lnTo>
                  <a:lnTo>
                    <a:pt x="2643967" y="191700"/>
                  </a:lnTo>
                  <a:lnTo>
                    <a:pt x="0" y="191700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643967" cy="229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98133" y="1246542"/>
            <a:ext cx="5033578" cy="7793915"/>
            <a:chOff x="0" y="0"/>
            <a:chExt cx="6711437" cy="10391887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3"/>
            <a:srcRect l="4096" r="52875"/>
            <a:stretch>
              <a:fillRect/>
            </a:stretch>
          </p:blipFill>
          <p:spPr>
            <a:xfrm>
              <a:off x="0" y="0"/>
              <a:ext cx="6711437" cy="10391887"/>
            </a:xfrm>
            <a:prstGeom prst="rect">
              <a:avLst/>
            </a:prstGeom>
          </p:spPr>
        </p:pic>
      </p:grpSp>
      <p:sp>
        <p:nvSpPr>
          <p:cNvPr id="17" name="Freeform 17"/>
          <p:cNvSpPr/>
          <p:nvPr/>
        </p:nvSpPr>
        <p:spPr>
          <a:xfrm>
            <a:off x="15165521" y="8115994"/>
            <a:ext cx="1024802" cy="256200"/>
          </a:xfrm>
          <a:custGeom>
            <a:avLst/>
            <a:gdLst/>
            <a:ahLst/>
            <a:cxnLst/>
            <a:rect l="l" t="t" r="r" b="b"/>
            <a:pathLst>
              <a:path w="1024802" h="256200">
                <a:moveTo>
                  <a:pt x="0" y="0"/>
                </a:moveTo>
                <a:lnTo>
                  <a:pt x="1024802" y="0"/>
                </a:lnTo>
                <a:lnTo>
                  <a:pt x="1024802" y="256201"/>
                </a:lnTo>
                <a:lnTo>
                  <a:pt x="0" y="2562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330804" y="2084521"/>
            <a:ext cx="762168" cy="671642"/>
          </a:xfrm>
          <a:custGeom>
            <a:avLst/>
            <a:gdLst/>
            <a:ahLst/>
            <a:cxnLst/>
            <a:rect l="l" t="t" r="r" b="b"/>
            <a:pathLst>
              <a:path w="762168" h="671642">
                <a:moveTo>
                  <a:pt x="0" y="0"/>
                </a:moveTo>
                <a:lnTo>
                  <a:pt x="762168" y="0"/>
                </a:lnTo>
                <a:lnTo>
                  <a:pt x="762168" y="671642"/>
                </a:lnTo>
                <a:lnTo>
                  <a:pt x="0" y="67164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34756" b="-6950"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351634" y="2072660"/>
            <a:ext cx="850587" cy="696418"/>
          </a:xfrm>
          <a:custGeom>
            <a:avLst/>
            <a:gdLst/>
            <a:ahLst/>
            <a:cxnLst/>
            <a:rect l="l" t="t" r="r" b="b"/>
            <a:pathLst>
              <a:path w="850587" h="696418">
                <a:moveTo>
                  <a:pt x="0" y="0"/>
                </a:moveTo>
                <a:lnTo>
                  <a:pt x="850587" y="0"/>
                </a:lnTo>
                <a:lnTo>
                  <a:pt x="850587" y="696418"/>
                </a:lnTo>
                <a:lnTo>
                  <a:pt x="0" y="6964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1555169" y="2048419"/>
            <a:ext cx="730747" cy="730747"/>
          </a:xfrm>
          <a:custGeom>
            <a:avLst/>
            <a:gdLst/>
            <a:ahLst/>
            <a:cxnLst/>
            <a:rect l="l" t="t" r="r" b="b"/>
            <a:pathLst>
              <a:path w="730747" h="730747">
                <a:moveTo>
                  <a:pt x="0" y="0"/>
                </a:moveTo>
                <a:lnTo>
                  <a:pt x="730746" y="0"/>
                </a:lnTo>
                <a:lnTo>
                  <a:pt x="730746" y="730747"/>
                </a:lnTo>
                <a:lnTo>
                  <a:pt x="0" y="73074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753744" y="2093487"/>
            <a:ext cx="670874" cy="670874"/>
          </a:xfrm>
          <a:custGeom>
            <a:avLst/>
            <a:gdLst/>
            <a:ahLst/>
            <a:cxnLst/>
            <a:rect l="l" t="t" r="r" b="b"/>
            <a:pathLst>
              <a:path w="670874" h="670874">
                <a:moveTo>
                  <a:pt x="0" y="0"/>
                </a:moveTo>
                <a:lnTo>
                  <a:pt x="670874" y="0"/>
                </a:lnTo>
                <a:lnTo>
                  <a:pt x="670874" y="670874"/>
                </a:lnTo>
                <a:lnTo>
                  <a:pt x="0" y="67087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6330125" y="1950684"/>
            <a:ext cx="596404" cy="805479"/>
          </a:xfrm>
          <a:custGeom>
            <a:avLst/>
            <a:gdLst/>
            <a:ahLst/>
            <a:cxnLst/>
            <a:rect l="l" t="t" r="r" b="b"/>
            <a:pathLst>
              <a:path w="596404" h="805479">
                <a:moveTo>
                  <a:pt x="0" y="0"/>
                </a:moveTo>
                <a:lnTo>
                  <a:pt x="596404" y="0"/>
                </a:lnTo>
                <a:lnTo>
                  <a:pt x="596404" y="805479"/>
                </a:lnTo>
                <a:lnTo>
                  <a:pt x="0" y="80547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r="-239052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5415899" y="1972317"/>
            <a:ext cx="700548" cy="783846"/>
          </a:xfrm>
          <a:custGeom>
            <a:avLst/>
            <a:gdLst/>
            <a:ahLst/>
            <a:cxnLst/>
            <a:rect l="l" t="t" r="r" b="b"/>
            <a:pathLst>
              <a:path w="700548" h="783846">
                <a:moveTo>
                  <a:pt x="0" y="0"/>
                </a:moveTo>
                <a:lnTo>
                  <a:pt x="700548" y="0"/>
                </a:lnTo>
                <a:lnTo>
                  <a:pt x="700548" y="783846"/>
                </a:lnTo>
                <a:lnTo>
                  <a:pt x="0" y="78384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30731" t="-19326" r="-25064" b="-19913"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7212279" y="2187006"/>
            <a:ext cx="1552671" cy="560988"/>
          </a:xfrm>
          <a:custGeom>
            <a:avLst/>
            <a:gdLst/>
            <a:ahLst/>
            <a:cxnLst/>
            <a:rect l="l" t="t" r="r" b="b"/>
            <a:pathLst>
              <a:path w="1999480" h="685679">
                <a:moveTo>
                  <a:pt x="0" y="0"/>
                </a:moveTo>
                <a:lnTo>
                  <a:pt x="1999480" y="0"/>
                </a:lnTo>
                <a:lnTo>
                  <a:pt x="1999480" y="685679"/>
                </a:lnTo>
                <a:lnTo>
                  <a:pt x="0" y="68567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285915" y="1996080"/>
            <a:ext cx="893403" cy="835424"/>
          </a:xfrm>
          <a:custGeom>
            <a:avLst/>
            <a:gdLst/>
            <a:ahLst/>
            <a:cxnLst/>
            <a:rect l="l" t="t" r="r" b="b"/>
            <a:pathLst>
              <a:path w="893403" h="835424">
                <a:moveTo>
                  <a:pt x="0" y="0"/>
                </a:moveTo>
                <a:lnTo>
                  <a:pt x="893403" y="0"/>
                </a:lnTo>
                <a:lnTo>
                  <a:pt x="893403" y="835424"/>
                </a:lnTo>
                <a:lnTo>
                  <a:pt x="0" y="83542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7208889" y="3560216"/>
            <a:ext cx="9698607" cy="2294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146"/>
              </a:lnSpc>
            </a:pPr>
            <a:r>
              <a:rPr lang="en-US" sz="7558">
                <a:solidFill>
                  <a:srgbClr val="4B90B8"/>
                </a:solidFill>
                <a:latin typeface="League Spartan Bold"/>
              </a:rPr>
              <a:t>Methamphetamine &amp; Psychostimulants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239537" y="8041696"/>
            <a:ext cx="4768450" cy="4067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8"/>
              </a:lnSpc>
            </a:pPr>
            <a:r>
              <a:rPr lang="en-US" sz="2363">
                <a:solidFill>
                  <a:srgbClr val="014575"/>
                </a:solidFill>
                <a:latin typeface="DM Sans"/>
              </a:rPr>
              <a:t>Community Prevention Toolkit</a:t>
            </a:r>
          </a:p>
        </p:txBody>
      </p:sp>
      <p:pic>
        <p:nvPicPr>
          <p:cNvPr id="28" name="Picture 27" descr="A blue and yellow text on a black background&#10;&#10;Description automatically generated">
            <a:extLst>
              <a:ext uri="{FF2B5EF4-FFF2-40B4-BE49-F238E27FC236}">
                <a16:creationId xmlns:a16="http://schemas.microsoft.com/office/drawing/2014/main" id="{DE96BCD7-2ACA-936C-B7C6-1BD2E36D9C0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36572" y="2134951"/>
            <a:ext cx="1815813" cy="5602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74035" y="-921321"/>
            <a:ext cx="7789030" cy="11991224"/>
            <a:chOff x="0" y="0"/>
            <a:chExt cx="2051432" cy="31581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51432" cy="3158183"/>
            </a:xfrm>
            <a:custGeom>
              <a:avLst/>
              <a:gdLst/>
              <a:ahLst/>
              <a:cxnLst/>
              <a:rect l="l" t="t" r="r" b="b"/>
              <a:pathLst>
                <a:path w="2051432" h="3158183">
                  <a:moveTo>
                    <a:pt x="0" y="0"/>
                  </a:moveTo>
                  <a:lnTo>
                    <a:pt x="2051432" y="0"/>
                  </a:lnTo>
                  <a:lnTo>
                    <a:pt x="2051432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51432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597344" y="3189021"/>
            <a:ext cx="19482688" cy="6752116"/>
          </a:xfrm>
          <a:custGeom>
            <a:avLst/>
            <a:gdLst/>
            <a:ahLst/>
            <a:cxnLst/>
            <a:rect l="l" t="t" r="r" b="b"/>
            <a:pathLst>
              <a:path w="19482688" h="6752116">
                <a:moveTo>
                  <a:pt x="0" y="0"/>
                </a:moveTo>
                <a:lnTo>
                  <a:pt x="19482688" y="0"/>
                </a:lnTo>
                <a:lnTo>
                  <a:pt x="19482688" y="6752116"/>
                </a:lnTo>
                <a:lnTo>
                  <a:pt x="0" y="67521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-2707" t="-78957" r="-2707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597344" y="863912"/>
            <a:ext cx="20816727" cy="8394388"/>
            <a:chOff x="0" y="0"/>
            <a:chExt cx="5482595" cy="22108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82595" cy="2210868"/>
            </a:xfrm>
            <a:custGeom>
              <a:avLst/>
              <a:gdLst/>
              <a:ahLst/>
              <a:cxnLst/>
              <a:rect l="l" t="t" r="r" b="b"/>
              <a:pathLst>
                <a:path w="5482595" h="2210868">
                  <a:moveTo>
                    <a:pt x="0" y="0"/>
                  </a:moveTo>
                  <a:lnTo>
                    <a:pt x="5482595" y="0"/>
                  </a:lnTo>
                  <a:lnTo>
                    <a:pt x="5482595" y="2210868"/>
                  </a:lnTo>
                  <a:lnTo>
                    <a:pt x="0" y="2210868"/>
                  </a:lnTo>
                  <a:close/>
                </a:path>
              </a:pathLst>
            </a:custGeom>
            <a:solidFill>
              <a:srgbClr val="014575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5482595" cy="22489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504854" y="2587746"/>
            <a:ext cx="5497312" cy="5204658"/>
            <a:chOff x="0" y="0"/>
            <a:chExt cx="7329749" cy="6939544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3"/>
            <a:srcRect l="39453" t="31170" r="7581" b="14891"/>
            <a:stretch>
              <a:fillRect/>
            </a:stretch>
          </p:blipFill>
          <p:spPr>
            <a:xfrm>
              <a:off x="0" y="0"/>
              <a:ext cx="3601375" cy="3406272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/>
            <a:srcRect l="34716" t="43387" r="34103" b="17290"/>
            <a:stretch>
              <a:fillRect/>
            </a:stretch>
          </p:blipFill>
          <p:spPr>
            <a:xfrm>
              <a:off x="3728375" y="0"/>
              <a:ext cx="3601375" cy="3406272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/>
            <a:srcRect l="28270" t="29590" r="25567" b="28697"/>
            <a:stretch>
              <a:fillRect/>
            </a:stretch>
          </p:blipFill>
          <p:spPr>
            <a:xfrm>
              <a:off x="0" y="3533272"/>
              <a:ext cx="7329749" cy="3406272"/>
            </a:xfrm>
            <a:prstGeom prst="rect">
              <a:avLst/>
            </a:prstGeom>
          </p:spPr>
        </p:pic>
      </p:grpSp>
      <p:sp>
        <p:nvSpPr>
          <p:cNvPr id="13" name="Freeform 13"/>
          <p:cNvSpPr/>
          <p:nvPr/>
        </p:nvSpPr>
        <p:spPr>
          <a:xfrm>
            <a:off x="11288770" y="7792403"/>
            <a:ext cx="5970530" cy="305990"/>
          </a:xfrm>
          <a:custGeom>
            <a:avLst/>
            <a:gdLst/>
            <a:ahLst/>
            <a:cxnLst/>
            <a:rect l="l" t="t" r="r" b="b"/>
            <a:pathLst>
              <a:path w="5970530" h="305990">
                <a:moveTo>
                  <a:pt x="0" y="0"/>
                </a:moveTo>
                <a:lnTo>
                  <a:pt x="5970530" y="0"/>
                </a:lnTo>
                <a:lnTo>
                  <a:pt x="5970530" y="305990"/>
                </a:lnTo>
                <a:lnTo>
                  <a:pt x="0" y="30599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929957" y="2646531"/>
            <a:ext cx="10358813" cy="5791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1562" lvl="1" indent="-225781">
              <a:lnSpc>
                <a:spcPts val="3555"/>
              </a:lnSpc>
              <a:buFont typeface="Arial"/>
              <a:buChar char="•"/>
            </a:pPr>
            <a:r>
              <a:rPr lang="en-US" sz="2091">
                <a:solidFill>
                  <a:srgbClr val="FFFFFF"/>
                </a:solidFill>
                <a:latin typeface="DM Sans Bold"/>
              </a:rPr>
              <a:t>What does Meth look like?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Methamphetamine is a white, odorless, bitter-tasting crystalline powder that dissolves easily in water or alcohol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Crystal meth resembles glass fragments or shiny blue-white "rocks" of various sizes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It can be made from ingredients that are used in products such as:</a:t>
            </a:r>
          </a:p>
          <a:p>
            <a:pPr marL="1354686" lvl="3" indent="-338671">
              <a:lnSpc>
                <a:spcPts val="3555"/>
              </a:lnSpc>
              <a:buFont typeface="Arial"/>
              <a:buChar char="￭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Batteries, drain cleaner, fertilizer, nail polish remover, and paint thinner</a:t>
            </a:r>
          </a:p>
          <a:p>
            <a:pPr marL="451562" lvl="1" indent="-225781">
              <a:lnSpc>
                <a:spcPts val="3555"/>
              </a:lnSpc>
              <a:buFont typeface="Arial"/>
              <a:buChar char="•"/>
            </a:pPr>
            <a:r>
              <a:rPr lang="en-US" sz="2091">
                <a:solidFill>
                  <a:srgbClr val="FFFFFF"/>
                </a:solidFill>
                <a:latin typeface="DM Sans Bold"/>
              </a:rPr>
              <a:t>What is the "Crash" Effect?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Using meth causes the brain to release a chemical called dopamine, which gives the user a feeling of pleasure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After it goes away, the drug withdrawal can be followed by unpleasant feelings called the "crash"</a:t>
            </a:r>
          </a:p>
          <a:p>
            <a:pPr marL="903124" lvl="2" indent="-301041">
              <a:lnSpc>
                <a:spcPts val="3555"/>
              </a:lnSpc>
              <a:buFont typeface="Arial"/>
              <a:buChar char="⚬"/>
            </a:pPr>
            <a:r>
              <a:rPr lang="en-US" sz="2091">
                <a:solidFill>
                  <a:srgbClr val="FFFFFF"/>
                </a:solidFill>
                <a:latin typeface="DM Sans"/>
              </a:rPr>
              <a:t>This can cause depression, anxiety, fatigue, and intense cravings of the drug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28971" y="1510945"/>
            <a:ext cx="16434361" cy="8912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447"/>
              </a:lnSpc>
            </a:pPr>
            <a:r>
              <a:rPr lang="en-US" sz="4400" dirty="0">
                <a:solidFill>
                  <a:srgbClr val="FFFFFF"/>
                </a:solidFill>
                <a:latin typeface="League Spartan Bold"/>
              </a:rPr>
              <a:t>METHAMPHETAMINE AND THE "CRASH" EFFECT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95745" y="8580353"/>
            <a:ext cx="19466094" cy="2676600"/>
            <a:chOff x="0" y="0"/>
            <a:chExt cx="5126873" cy="7049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26873" cy="704948"/>
            </a:xfrm>
            <a:custGeom>
              <a:avLst/>
              <a:gdLst/>
              <a:ahLst/>
              <a:cxnLst/>
              <a:rect l="l" t="t" r="r" b="b"/>
              <a:pathLst>
                <a:path w="5126873" h="704948">
                  <a:moveTo>
                    <a:pt x="0" y="0"/>
                  </a:moveTo>
                  <a:lnTo>
                    <a:pt x="5126873" y="0"/>
                  </a:lnTo>
                  <a:lnTo>
                    <a:pt x="5126873" y="704948"/>
                  </a:lnTo>
                  <a:lnTo>
                    <a:pt x="0" y="70494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126873" cy="7430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2004901"/>
            <a:ext cx="13068198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014575"/>
                </a:solidFill>
                <a:latin typeface="League Spartan Bold"/>
              </a:rPr>
              <a:t>KNOW THE LAW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3437868"/>
            <a:ext cx="16230600" cy="5136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3150">
                <a:solidFill>
                  <a:srgbClr val="014575"/>
                </a:solidFill>
                <a:latin typeface="DM Sans Bold"/>
              </a:rPr>
              <a:t>Methamphetamine Is Illegal In All States!</a:t>
            </a:r>
          </a:p>
          <a:p>
            <a:pPr>
              <a:lnSpc>
                <a:spcPts val="3639"/>
              </a:lnSpc>
            </a:pPr>
            <a:endParaRPr lang="en-US" sz="3164">
              <a:solidFill>
                <a:srgbClr val="014575"/>
              </a:solidFill>
              <a:latin typeface="DM Sans Bold"/>
            </a:endParaRPr>
          </a:p>
          <a:p>
            <a:pPr>
              <a:lnSpc>
                <a:spcPts val="3639"/>
              </a:lnSpc>
            </a:pPr>
            <a:r>
              <a:rPr lang="en-US" sz="3150">
                <a:solidFill>
                  <a:srgbClr val="014575"/>
                </a:solidFill>
                <a:latin typeface="DM Sans"/>
              </a:rPr>
              <a:t>Methamphetamine is a Schedule II Stimulant under the Controlled Substances Act.</a:t>
            </a:r>
          </a:p>
          <a:p>
            <a:pPr>
              <a:lnSpc>
                <a:spcPts val="3639"/>
              </a:lnSpc>
            </a:pPr>
            <a:endParaRPr lang="en-US" sz="3164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3639"/>
              </a:lnSpc>
            </a:pPr>
            <a:r>
              <a:rPr lang="en-US" sz="3150">
                <a:solidFill>
                  <a:srgbClr val="014575"/>
                </a:solidFill>
                <a:latin typeface="DM Sans"/>
              </a:rPr>
              <a:t>This means that it has a high potential for abuse and is currently not accepted for medical use</a:t>
            </a:r>
          </a:p>
          <a:p>
            <a:pPr>
              <a:lnSpc>
                <a:spcPts val="3639"/>
              </a:lnSpc>
            </a:pPr>
            <a:endParaRPr lang="en-US" sz="3164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3639"/>
              </a:lnSpc>
            </a:pPr>
            <a:r>
              <a:rPr lang="en-US" sz="3150">
                <a:solidFill>
                  <a:srgbClr val="014575"/>
                </a:solidFill>
                <a:latin typeface="DM Sans"/>
              </a:rPr>
              <a:t>Some amphetamines are available only through a prescription that cannot be refilled, </a:t>
            </a:r>
            <a:r>
              <a:rPr lang="en-US" sz="3150" err="1">
                <a:solidFill>
                  <a:srgbClr val="014575"/>
                </a:solidFill>
                <a:latin typeface="DM Sans"/>
              </a:rPr>
              <a:t>Desoxyn</a:t>
            </a:r>
            <a:r>
              <a:rPr lang="en-US" sz="3150">
                <a:solidFill>
                  <a:srgbClr val="014575"/>
                </a:solidFill>
                <a:latin typeface="DM Sans"/>
              </a:rPr>
              <a:t> </a:t>
            </a:r>
          </a:p>
          <a:p>
            <a:pPr>
              <a:lnSpc>
                <a:spcPts val="3639"/>
              </a:lnSpc>
            </a:pPr>
            <a:r>
              <a:rPr lang="en-US" sz="3150">
                <a:solidFill>
                  <a:srgbClr val="014575"/>
                </a:solidFill>
                <a:latin typeface="DM Sans"/>
              </a:rPr>
              <a:t>(weight loss and ADHD treatment- ONLY FDA Approved)</a:t>
            </a:r>
          </a:p>
          <a:p>
            <a:pPr>
              <a:lnSpc>
                <a:spcPts val="4214"/>
              </a:lnSpc>
            </a:pPr>
            <a:endParaRPr lang="en-US" sz="3164">
              <a:solidFill>
                <a:srgbClr val="014575"/>
              </a:solidFill>
              <a:latin typeface="DM San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0" y="-596369"/>
            <a:ext cx="499785" cy="4496505"/>
            <a:chOff x="0" y="0"/>
            <a:chExt cx="131631" cy="11842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90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74862" y="0"/>
            <a:ext cx="14086498" cy="10678113"/>
            <a:chOff x="0" y="0"/>
            <a:chExt cx="3710024" cy="281234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10024" cy="2812343"/>
            </a:xfrm>
            <a:custGeom>
              <a:avLst/>
              <a:gdLst/>
              <a:ahLst/>
              <a:cxnLst/>
              <a:rect l="l" t="t" r="r" b="b"/>
              <a:pathLst>
                <a:path w="3710024" h="2812343">
                  <a:moveTo>
                    <a:pt x="0" y="0"/>
                  </a:moveTo>
                  <a:lnTo>
                    <a:pt x="3710024" y="0"/>
                  </a:lnTo>
                  <a:lnTo>
                    <a:pt x="3710024" y="2812343"/>
                  </a:lnTo>
                  <a:lnTo>
                    <a:pt x="0" y="28123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10024" cy="28504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08346" y="8444767"/>
            <a:ext cx="5506634" cy="282215"/>
          </a:xfrm>
          <a:custGeom>
            <a:avLst/>
            <a:gdLst/>
            <a:ahLst/>
            <a:cxnLst/>
            <a:rect l="l" t="t" r="r" b="b"/>
            <a:pathLst>
              <a:path w="5506634" h="282215">
                <a:moveTo>
                  <a:pt x="0" y="0"/>
                </a:moveTo>
                <a:lnTo>
                  <a:pt x="5506634" y="0"/>
                </a:lnTo>
                <a:lnTo>
                  <a:pt x="5506634" y="282215"/>
                </a:lnTo>
                <a:lnTo>
                  <a:pt x="0" y="2822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26590"/>
            <a:ext cx="5486280" cy="6918177"/>
            <a:chOff x="0" y="0"/>
            <a:chExt cx="7315040" cy="9224236"/>
          </a:xfrm>
        </p:grpSpPr>
        <p:sp>
          <p:nvSpPr>
            <p:cNvPr id="7" name="AutoShape 7"/>
            <p:cNvSpPr/>
            <p:nvPr/>
          </p:nvSpPr>
          <p:spPr>
            <a:xfrm>
              <a:off x="0" y="0"/>
              <a:ext cx="7315040" cy="9224236"/>
            </a:xfrm>
            <a:prstGeom prst="rect">
              <a:avLst/>
            </a:prstGeom>
            <a:solidFill>
              <a:srgbClr val="F79421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7403657" y="3059407"/>
            <a:ext cx="9855643" cy="5631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19"/>
              </a:lnSpc>
            </a:pPr>
            <a:r>
              <a:rPr lang="en-US" sz="2658">
                <a:solidFill>
                  <a:srgbClr val="014575"/>
                </a:solidFill>
                <a:latin typeface="DM Sans"/>
              </a:rPr>
              <a:t>The ignitable, corrosive, and toxic nature of the chemicals used to produce meth can cause fires, produce toxic vapors, and damage the environment.</a:t>
            </a:r>
          </a:p>
          <a:p>
            <a:pPr>
              <a:lnSpc>
                <a:spcPts val="4519"/>
              </a:lnSpc>
            </a:pPr>
            <a:endParaRPr lang="en-US" sz="2658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4519"/>
              </a:lnSpc>
            </a:pPr>
            <a:r>
              <a:rPr lang="en-US" sz="2658">
                <a:solidFill>
                  <a:srgbClr val="014575"/>
                </a:solidFill>
                <a:latin typeface="DM Sans"/>
              </a:rPr>
              <a:t>Toxic effects from these chemicals can remain in the environment long after the lab has been shut down, causing a wide range of health problems for people living in the area</a:t>
            </a:r>
          </a:p>
          <a:p>
            <a:pPr>
              <a:lnSpc>
                <a:spcPts val="4519"/>
              </a:lnSpc>
            </a:pPr>
            <a:endParaRPr lang="en-US" sz="2658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4519"/>
              </a:lnSpc>
            </a:pPr>
            <a:r>
              <a:rPr lang="en-US" sz="2658">
                <a:solidFill>
                  <a:srgbClr val="014575"/>
                </a:solidFill>
                <a:latin typeface="DM Sans"/>
              </a:rPr>
              <a:t>These chemicals can also result in deadly lab explosions and house fires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7729696" y="-921321"/>
            <a:ext cx="4333368" cy="11991224"/>
            <a:chOff x="0" y="0"/>
            <a:chExt cx="1141299" cy="315818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41299" cy="3158183"/>
            </a:xfrm>
            <a:custGeom>
              <a:avLst/>
              <a:gdLst/>
              <a:ahLst/>
              <a:cxnLst/>
              <a:rect l="l" t="t" r="r" b="b"/>
              <a:pathLst>
                <a:path w="1141299" h="3158183">
                  <a:moveTo>
                    <a:pt x="0" y="0"/>
                  </a:moveTo>
                  <a:lnTo>
                    <a:pt x="1141299" y="0"/>
                  </a:lnTo>
                  <a:lnTo>
                    <a:pt x="1141299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01457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141299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 rot="2700000">
            <a:off x="2223716" y="3442400"/>
            <a:ext cx="2236178" cy="2493050"/>
            <a:chOff x="0" y="0"/>
            <a:chExt cx="588952" cy="65660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88952" cy="656606"/>
            </a:xfrm>
            <a:custGeom>
              <a:avLst/>
              <a:gdLst/>
              <a:ahLst/>
              <a:cxnLst/>
              <a:rect l="l" t="t" r="r" b="b"/>
              <a:pathLst>
                <a:path w="588952" h="656606">
                  <a:moveTo>
                    <a:pt x="176568" y="0"/>
                  </a:moveTo>
                  <a:lnTo>
                    <a:pt x="412384" y="0"/>
                  </a:lnTo>
                  <a:cubicBezTo>
                    <a:pt x="459213" y="0"/>
                    <a:pt x="504124" y="18603"/>
                    <a:pt x="537237" y="51716"/>
                  </a:cubicBezTo>
                  <a:cubicBezTo>
                    <a:pt x="570350" y="84829"/>
                    <a:pt x="588952" y="129739"/>
                    <a:pt x="588952" y="176568"/>
                  </a:cubicBezTo>
                  <a:lnTo>
                    <a:pt x="588952" y="480038"/>
                  </a:lnTo>
                  <a:cubicBezTo>
                    <a:pt x="588952" y="526866"/>
                    <a:pt x="570350" y="571777"/>
                    <a:pt x="537237" y="604890"/>
                  </a:cubicBezTo>
                  <a:cubicBezTo>
                    <a:pt x="504124" y="638003"/>
                    <a:pt x="459213" y="656606"/>
                    <a:pt x="412384" y="656606"/>
                  </a:cubicBezTo>
                  <a:lnTo>
                    <a:pt x="176568" y="656606"/>
                  </a:lnTo>
                  <a:cubicBezTo>
                    <a:pt x="129739" y="656606"/>
                    <a:pt x="84829" y="638003"/>
                    <a:pt x="51716" y="604890"/>
                  </a:cubicBezTo>
                  <a:cubicBezTo>
                    <a:pt x="18603" y="571777"/>
                    <a:pt x="0" y="526866"/>
                    <a:pt x="0" y="480038"/>
                  </a:cubicBezTo>
                  <a:lnTo>
                    <a:pt x="0" y="176568"/>
                  </a:lnTo>
                  <a:cubicBezTo>
                    <a:pt x="0" y="129739"/>
                    <a:pt x="18603" y="84829"/>
                    <a:pt x="51716" y="51716"/>
                  </a:cubicBezTo>
                  <a:cubicBezTo>
                    <a:pt x="84829" y="18603"/>
                    <a:pt x="129739" y="0"/>
                    <a:pt x="176568" y="0"/>
                  </a:cubicBez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588952" cy="6947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669771" y="3105990"/>
            <a:ext cx="4086280" cy="3759378"/>
          </a:xfrm>
          <a:custGeom>
            <a:avLst/>
            <a:gdLst/>
            <a:ahLst/>
            <a:cxnLst/>
            <a:rect l="l" t="t" r="r" b="b"/>
            <a:pathLst>
              <a:path w="4086280" h="3759378">
                <a:moveTo>
                  <a:pt x="0" y="0"/>
                </a:moveTo>
                <a:lnTo>
                  <a:pt x="4086280" y="0"/>
                </a:lnTo>
                <a:lnTo>
                  <a:pt x="4086280" y="3759377"/>
                </a:lnTo>
                <a:lnTo>
                  <a:pt x="0" y="37593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7330106" y="923925"/>
            <a:ext cx="10172183" cy="1855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5"/>
              </a:lnSpc>
            </a:pPr>
            <a:r>
              <a:rPr lang="en-US" sz="5317">
                <a:solidFill>
                  <a:srgbClr val="014575"/>
                </a:solidFill>
                <a:latin typeface="League Spartan Bold"/>
              </a:rPr>
              <a:t>METH IS HARMFUL TO THE COMMUNITY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4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4831863"/>
            <a:chOff x="0" y="0"/>
            <a:chExt cx="4816593" cy="12725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272589"/>
            </a:xfrm>
            <a:custGeom>
              <a:avLst/>
              <a:gdLst/>
              <a:ahLst/>
              <a:cxnLst/>
              <a:rect l="l" t="t" r="r" b="b"/>
              <a:pathLst>
                <a:path w="4816592" h="1272589">
                  <a:moveTo>
                    <a:pt x="0" y="0"/>
                  </a:moveTo>
                  <a:lnTo>
                    <a:pt x="4816592" y="0"/>
                  </a:lnTo>
                  <a:lnTo>
                    <a:pt x="4816592" y="1272589"/>
                  </a:lnTo>
                  <a:lnTo>
                    <a:pt x="0" y="12725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1310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2694628"/>
            <a:ext cx="16230600" cy="6563672"/>
            <a:chOff x="0" y="0"/>
            <a:chExt cx="5497895" cy="22233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497895" cy="2223355"/>
            </a:xfrm>
            <a:custGeom>
              <a:avLst/>
              <a:gdLst/>
              <a:ahLst/>
              <a:cxnLst/>
              <a:rect l="l" t="t" r="r" b="b"/>
              <a:pathLst>
                <a:path w="5497895" h="2223355">
                  <a:moveTo>
                    <a:pt x="0" y="0"/>
                  </a:moveTo>
                  <a:lnTo>
                    <a:pt x="5497895" y="0"/>
                  </a:lnTo>
                  <a:lnTo>
                    <a:pt x="5497895" y="2223355"/>
                  </a:lnTo>
                  <a:lnTo>
                    <a:pt x="0" y="2223355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497895" cy="22614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3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-788795" y="1231194"/>
            <a:ext cx="19865590" cy="912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47"/>
              </a:lnSpc>
            </a:pPr>
            <a:r>
              <a:rPr lang="en-US" sz="5319">
                <a:solidFill>
                  <a:srgbClr val="014575"/>
                </a:solidFill>
                <a:latin typeface="League Spartan Bold"/>
              </a:rPr>
              <a:t>KNOW THE SIGNS OF USE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53949" y="4759960"/>
            <a:ext cx="4283853" cy="824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Inability to Sleep/ Unusual Sleep Patterns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590350" y="4759960"/>
            <a:ext cx="4940654" cy="824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Psychotic Behaviors Such as Paranoia and Hallucinations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747047" y="7619122"/>
            <a:ext cx="4627260" cy="122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Mood Swings, Increased Aggression, Irritability, Anxiety, or Confusion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19384" y="7619122"/>
            <a:ext cx="4752983" cy="122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Nervous Obsessive Activities, Such as Scratching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031366" y="7619122"/>
            <a:ext cx="4287151" cy="1224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Changes in Appearance, Such as Deteriorating Skin &amp; Teeth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73575" y="4946650"/>
            <a:ext cx="4802735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FFFFFF"/>
                </a:solidFill>
                <a:latin typeface="Assistant Semi-Bold"/>
              </a:rPr>
              <a:t>Extreme Anorexia</a:t>
            </a:r>
          </a:p>
        </p:txBody>
      </p:sp>
      <p:sp>
        <p:nvSpPr>
          <p:cNvPr id="15" name="Freeform 15"/>
          <p:cNvSpPr/>
          <p:nvPr/>
        </p:nvSpPr>
        <p:spPr>
          <a:xfrm>
            <a:off x="2792424" y="3310316"/>
            <a:ext cx="2006903" cy="1279401"/>
          </a:xfrm>
          <a:custGeom>
            <a:avLst/>
            <a:gdLst/>
            <a:ahLst/>
            <a:cxnLst/>
            <a:rect l="l" t="t" r="r" b="b"/>
            <a:pathLst>
              <a:path w="2006903" h="1279401">
                <a:moveTo>
                  <a:pt x="0" y="0"/>
                </a:moveTo>
                <a:lnTo>
                  <a:pt x="2006903" y="0"/>
                </a:lnTo>
                <a:lnTo>
                  <a:pt x="2006903" y="1279400"/>
                </a:lnTo>
                <a:lnTo>
                  <a:pt x="0" y="1279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8431372" y="3310316"/>
            <a:ext cx="1258611" cy="1279401"/>
          </a:xfrm>
          <a:custGeom>
            <a:avLst/>
            <a:gdLst/>
            <a:ahLst/>
            <a:cxnLst/>
            <a:rect l="l" t="t" r="r" b="b"/>
            <a:pathLst>
              <a:path w="1258611" h="1279401">
                <a:moveTo>
                  <a:pt x="0" y="0"/>
                </a:moveTo>
                <a:lnTo>
                  <a:pt x="1258611" y="0"/>
                </a:lnTo>
                <a:lnTo>
                  <a:pt x="1258611" y="1279400"/>
                </a:lnTo>
                <a:lnTo>
                  <a:pt x="0" y="1279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123248" y="6072724"/>
            <a:ext cx="1345256" cy="1336848"/>
          </a:xfrm>
          <a:custGeom>
            <a:avLst/>
            <a:gdLst/>
            <a:ahLst/>
            <a:cxnLst/>
            <a:rect l="l" t="t" r="r" b="b"/>
            <a:pathLst>
              <a:path w="1345256" h="1336848">
                <a:moveTo>
                  <a:pt x="0" y="0"/>
                </a:moveTo>
                <a:lnTo>
                  <a:pt x="1345256" y="0"/>
                </a:lnTo>
                <a:lnTo>
                  <a:pt x="1345256" y="1336848"/>
                </a:lnTo>
                <a:lnTo>
                  <a:pt x="0" y="133684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3524594" y="3310316"/>
            <a:ext cx="1279401" cy="1279401"/>
          </a:xfrm>
          <a:custGeom>
            <a:avLst/>
            <a:gdLst/>
            <a:ahLst/>
            <a:cxnLst/>
            <a:rect l="l" t="t" r="r" b="b"/>
            <a:pathLst>
              <a:path w="1279401" h="1279401">
                <a:moveTo>
                  <a:pt x="0" y="0"/>
                </a:moveTo>
                <a:lnTo>
                  <a:pt x="1279401" y="0"/>
                </a:lnTo>
                <a:lnTo>
                  <a:pt x="1279401" y="1279400"/>
                </a:lnTo>
                <a:lnTo>
                  <a:pt x="0" y="1279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3563401" y="5986494"/>
            <a:ext cx="1201787" cy="1509308"/>
          </a:xfrm>
          <a:custGeom>
            <a:avLst/>
            <a:gdLst/>
            <a:ahLst/>
            <a:cxnLst/>
            <a:rect l="l" t="t" r="r" b="b"/>
            <a:pathLst>
              <a:path w="1201787" h="1509308">
                <a:moveTo>
                  <a:pt x="0" y="0"/>
                </a:moveTo>
                <a:lnTo>
                  <a:pt x="1201787" y="0"/>
                </a:lnTo>
                <a:lnTo>
                  <a:pt x="1201787" y="1509308"/>
                </a:lnTo>
                <a:lnTo>
                  <a:pt x="0" y="150930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8485564" y="5976464"/>
            <a:ext cx="1316871" cy="1509308"/>
          </a:xfrm>
          <a:custGeom>
            <a:avLst/>
            <a:gdLst/>
            <a:ahLst/>
            <a:cxnLst/>
            <a:rect l="l" t="t" r="r" b="b"/>
            <a:pathLst>
              <a:path w="1316871" h="1509308">
                <a:moveTo>
                  <a:pt x="0" y="0"/>
                </a:moveTo>
                <a:lnTo>
                  <a:pt x="1316872" y="0"/>
                </a:lnTo>
                <a:lnTo>
                  <a:pt x="1316872" y="1509308"/>
                </a:lnTo>
                <a:lnTo>
                  <a:pt x="0" y="150930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4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4831863"/>
            <a:chOff x="0" y="0"/>
            <a:chExt cx="4816593" cy="12725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1272589"/>
            </a:xfrm>
            <a:custGeom>
              <a:avLst/>
              <a:gdLst/>
              <a:ahLst/>
              <a:cxnLst/>
              <a:rect l="l" t="t" r="r" b="b"/>
              <a:pathLst>
                <a:path w="4816592" h="1272589">
                  <a:moveTo>
                    <a:pt x="0" y="0"/>
                  </a:moveTo>
                  <a:lnTo>
                    <a:pt x="4816592" y="0"/>
                  </a:lnTo>
                  <a:lnTo>
                    <a:pt x="4816592" y="1272589"/>
                  </a:lnTo>
                  <a:lnTo>
                    <a:pt x="0" y="127258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816593" cy="1310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8700" y="2694628"/>
            <a:ext cx="16230600" cy="6563672"/>
            <a:chOff x="0" y="0"/>
            <a:chExt cx="5497895" cy="222335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497895" cy="2223355"/>
            </a:xfrm>
            <a:custGeom>
              <a:avLst/>
              <a:gdLst/>
              <a:ahLst/>
              <a:cxnLst/>
              <a:rect l="l" t="t" r="r" b="b"/>
              <a:pathLst>
                <a:path w="5497895" h="2223355">
                  <a:moveTo>
                    <a:pt x="0" y="0"/>
                  </a:moveTo>
                  <a:lnTo>
                    <a:pt x="5497895" y="0"/>
                  </a:lnTo>
                  <a:lnTo>
                    <a:pt x="5497895" y="2223355"/>
                  </a:lnTo>
                  <a:lnTo>
                    <a:pt x="0" y="2223355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5497895" cy="22614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3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-788795" y="1231194"/>
            <a:ext cx="19865590" cy="912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47"/>
              </a:lnSpc>
            </a:pPr>
            <a:r>
              <a:rPr lang="en-US" sz="5300">
                <a:solidFill>
                  <a:srgbClr val="014575"/>
                </a:solidFill>
                <a:latin typeface="League Spartan Bold"/>
              </a:rPr>
              <a:t>COLLECTIVE SOLUTION MAKING</a:t>
            </a:r>
            <a:endParaRPr lang="en-US" sz="5319">
              <a:solidFill>
                <a:srgbClr val="014575"/>
              </a:solidFill>
              <a:latin typeface="League Spartan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84461" y="5140960"/>
            <a:ext cx="4283853" cy="416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</a:rPr>
              <a:t>Big Idea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6747047" y="7832854"/>
            <a:ext cx="4627260" cy="415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  <a:cs typeface="Assistant Semi-Bold"/>
              </a:rPr>
              <a:t>Total the Scores 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49896" y="7832854"/>
            <a:ext cx="4752983" cy="415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  <a:cs typeface="Assistant Semi-Bold"/>
              </a:rPr>
              <a:t>1-5 Scoring 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031366" y="7832854"/>
            <a:ext cx="4287151" cy="415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3200">
                <a:solidFill>
                  <a:srgbClr val="FFFFFF"/>
                </a:solidFill>
                <a:latin typeface="Assistant Semi-Bold"/>
                <a:cs typeface="Assistant Semi-Bold"/>
              </a:rPr>
              <a:t>Share Top Scores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660741" y="5057047"/>
            <a:ext cx="4802735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FFFFFF"/>
                </a:solidFill>
                <a:latin typeface="Assistant Semi-Bold"/>
              </a:rPr>
              <a:t>Mill and Pass</a:t>
            </a:r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8431372" y="3310316"/>
            <a:ext cx="1258611" cy="1279401"/>
          </a:xfrm>
          <a:custGeom>
            <a:avLst/>
            <a:gdLst/>
            <a:ahLst/>
            <a:cxnLst/>
            <a:rect l="l" t="t" r="r" b="b"/>
            <a:pathLst>
              <a:path w="1258611" h="1279401">
                <a:moveTo>
                  <a:pt x="0" y="0"/>
                </a:moveTo>
                <a:lnTo>
                  <a:pt x="1258611" y="0"/>
                </a:lnTo>
                <a:lnTo>
                  <a:pt x="1258611" y="1279400"/>
                </a:lnTo>
                <a:lnTo>
                  <a:pt x="0" y="1279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041B6432-59DB-9822-0161-071254507D7D}"/>
              </a:ext>
            </a:extLst>
          </p:cNvPr>
          <p:cNvSpPr txBox="1"/>
          <p:nvPr/>
        </p:nvSpPr>
        <p:spPr>
          <a:xfrm>
            <a:off x="11774689" y="5057046"/>
            <a:ext cx="4802735" cy="460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>
                <a:solidFill>
                  <a:srgbClr val="FFFFFF"/>
                </a:solidFill>
                <a:latin typeface="Assistant Semi-Bold"/>
              </a:rPr>
              <a:t>Discuss Patterns</a:t>
            </a:r>
            <a:endParaRPr lang="en-US" err="1"/>
          </a:p>
        </p:txBody>
      </p:sp>
      <p:pic>
        <p:nvPicPr>
          <p:cNvPr id="10" name="Graphic 9" descr="Checklist with solid fill">
            <a:extLst>
              <a:ext uri="{FF2B5EF4-FFF2-40B4-BE49-F238E27FC236}">
                <a16:creationId xmlns:a16="http://schemas.microsoft.com/office/drawing/2014/main" id="{096CF6D4-56C9-B13B-3EA4-FE6C44D0F8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68520" y="6318498"/>
            <a:ext cx="1422400" cy="1374775"/>
          </a:xfrm>
          <a:prstGeom prst="rect">
            <a:avLst/>
          </a:prstGeom>
        </p:spPr>
      </p:pic>
      <p:pic>
        <p:nvPicPr>
          <p:cNvPr id="22" name="Graphic 21" descr="Abacus with solid fill">
            <a:extLst>
              <a:ext uri="{FF2B5EF4-FFF2-40B4-BE49-F238E27FC236}">
                <a16:creationId xmlns:a16="http://schemas.microsoft.com/office/drawing/2014/main" id="{7A844E21-AEC0-D633-F838-81244AC59A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67468" y="6048065"/>
            <a:ext cx="1581150" cy="1644650"/>
          </a:xfrm>
          <a:prstGeom prst="rect">
            <a:avLst/>
          </a:prstGeom>
        </p:spPr>
      </p:pic>
      <p:pic>
        <p:nvPicPr>
          <p:cNvPr id="23" name="Graphic 22" descr="Arrow circle with solid fill">
            <a:extLst>
              <a:ext uri="{FF2B5EF4-FFF2-40B4-BE49-F238E27FC236}">
                <a16:creationId xmlns:a16="http://schemas.microsoft.com/office/drawing/2014/main" id="{B6ECF0FA-233E-0C8A-1FCA-82C835835D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741419" y="6048065"/>
            <a:ext cx="1454150" cy="1644650"/>
          </a:xfrm>
          <a:prstGeom prst="rect">
            <a:avLst/>
          </a:prstGeom>
        </p:spPr>
      </p:pic>
      <p:pic>
        <p:nvPicPr>
          <p:cNvPr id="24" name="Graphic 23" descr="Gears with solid fill">
            <a:extLst>
              <a:ext uri="{FF2B5EF4-FFF2-40B4-BE49-F238E27FC236}">
                <a16:creationId xmlns:a16="http://schemas.microsoft.com/office/drawing/2014/main" id="{A99F5E38-4449-F5C3-493B-11B82FF5E0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41806" y="3307111"/>
            <a:ext cx="1501775" cy="1692275"/>
          </a:xfrm>
          <a:prstGeom prst="rect">
            <a:avLst/>
          </a:prstGeom>
        </p:spPr>
      </p:pic>
      <p:pic>
        <p:nvPicPr>
          <p:cNvPr id="25" name="Graphic 24" descr="Mandala with solid fill">
            <a:extLst>
              <a:ext uri="{FF2B5EF4-FFF2-40B4-BE49-F238E27FC236}">
                <a16:creationId xmlns:a16="http://schemas.microsoft.com/office/drawing/2014/main" id="{18A396E4-A45F-30AB-CE8B-254EFEBA1D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350178" y="3338861"/>
            <a:ext cx="1628775" cy="166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45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028700" y="2106206"/>
          <a:ext cx="16230600" cy="7650478"/>
        </p:xfrm>
        <a:graphic>
          <a:graphicData uri="http://schemas.openxmlformats.org/drawingml/2006/table">
            <a:tbl>
              <a:tblPr/>
              <a:tblGrid>
                <a:gridCol w="405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5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4426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 Bold"/>
                        </a:rPr>
                        <a:t>Find a Treatment Facility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 Bold"/>
                        </a:rPr>
                        <a:t>National Treatment Hotline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 Bold"/>
                        </a:rPr>
                        <a:t>Crisis Support Services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 Bold"/>
                        </a:rPr>
                        <a:t>Reno ASAP Alcohol and Drug Services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6567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http://findtreatment.gov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134A94"/>
                          </a:solidFill>
                          <a:latin typeface="Fira Sans Light Bold"/>
                        </a:rPr>
                        <a:t>1-800-662-4357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988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Text "care" to 839863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620-665-6446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0155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Join Together Northern Nevada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Reno Behavioral Health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Northern Nevada HOPES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The Life Change Center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3788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775-324-7557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505 S. Arlington Ave, Suite 110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89509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www.jtnn.org</a:t>
                      </a:r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775-393-2200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6940 Sierra Center Pkwy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89511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775-786-4673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580 W. 5th Street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89503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775-355-7734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1755 Sullivan Lane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Sparks, NV 89431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0155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Washoe County Human Services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Quest Counseling &amp; Consulting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Vitality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FFFFFF"/>
                          </a:solidFill>
                          <a:latin typeface="Fira Sans Medium"/>
                        </a:rPr>
                        <a:t>Willow Springs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90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5387"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775-785-8600</a:t>
                      </a:r>
                      <a:endParaRPr lang="en-US" sz="1100"/>
                    </a:p>
                  </a:txBody>
                  <a:tcPr marL="120373" marR="120373" marT="120373" marB="120373" anchor="ctr">
                    <a:lnL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775-786-6880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3500 Lakeside Court, Suite 101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89509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775-322-3668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1135 Terminal Way #208B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89502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1-800-448-9454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Youth Residential Treatment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690 Edison Way</a:t>
                      </a:r>
                    </a:p>
                    <a:p>
                      <a:pPr algn="ctr">
                        <a:lnSpc>
                          <a:spcPts val="2799"/>
                        </a:lnSpc>
                      </a:pPr>
                      <a:r>
                        <a:rPr lang="en-US" sz="1999">
                          <a:solidFill>
                            <a:srgbClr val="014575"/>
                          </a:solidFill>
                          <a:latin typeface="Fira Sans Light Bold"/>
                        </a:rPr>
                        <a:t>Reno, NV 89502</a:t>
                      </a:r>
                    </a:p>
                  </a:txBody>
                  <a:tcPr marL="120373" marR="120373" marT="120373" marB="120373" anchor="ctr">
                    <a:lnL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1457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-788795" y="923925"/>
            <a:ext cx="19865590" cy="912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47"/>
              </a:lnSpc>
            </a:pPr>
            <a:r>
              <a:rPr lang="en-US" sz="5319">
                <a:solidFill>
                  <a:srgbClr val="014575"/>
                </a:solidFill>
                <a:latin typeface="League Spartan Bold"/>
              </a:rPr>
              <a:t>LIST OF RESOURCES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5258" y="8083396"/>
            <a:ext cx="19466094" cy="2676600"/>
            <a:chOff x="0" y="0"/>
            <a:chExt cx="5126873" cy="7049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26873" cy="704948"/>
            </a:xfrm>
            <a:custGeom>
              <a:avLst/>
              <a:gdLst/>
              <a:ahLst/>
              <a:cxnLst/>
              <a:rect l="l" t="t" r="r" b="b"/>
              <a:pathLst>
                <a:path w="5126873" h="704948">
                  <a:moveTo>
                    <a:pt x="0" y="0"/>
                  </a:moveTo>
                  <a:lnTo>
                    <a:pt x="5126873" y="0"/>
                  </a:lnTo>
                  <a:lnTo>
                    <a:pt x="5126873" y="704948"/>
                  </a:lnTo>
                  <a:lnTo>
                    <a:pt x="0" y="70494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126873" cy="7430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040074"/>
            <a:ext cx="13068198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014575"/>
                </a:solidFill>
                <a:latin typeface="League Spartan Bold"/>
              </a:rPr>
              <a:t>REFERENCES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2754501"/>
            <a:ext cx="16608883" cy="4919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Methamphetamine. (n.d.) Retrieved February 22, 2023.  https://www.dea.gov/sites/default/files/2020-06/Methamphetamine-2020_0.pdf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Methamphetimine Fact Sheets. (n.d.) Retrieved February 22, 2023. https://www.dea.gov/factsheets/methamphetamine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Methamphetamine Drug Facts. (n.d.) Retrieved February 22, 2022. https://nida.nih.gov/publications/drugfacts/methamphetamine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Methamphetamine Research Topics. (n.d.) Retrieved February 22, 2022. https://nida.nih.gov/research-topics/methamphetamine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What is Meth. (n.d.) Retrieved February 22, 2022. https://nida.nih.gov/publications/research-reports/methamphetamine/what- </a:t>
            </a: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 methamphetamine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Meth. (n.d.) Retrieved February 22, 2022. https://www.samhsa.gov/meth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Meth Resources. (n.d.) Retrieved February 22, 2022. https://www.samhsa.gov/meth/resources</a:t>
            </a:r>
          </a:p>
          <a:p>
            <a:pPr>
              <a:lnSpc>
                <a:spcPts val="2260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2260"/>
              </a:lnSpc>
            </a:pPr>
            <a:r>
              <a:rPr lang="en-US" sz="1965">
                <a:solidFill>
                  <a:srgbClr val="014575"/>
                </a:solidFill>
                <a:latin typeface="DM Sans"/>
              </a:rPr>
              <a:t>Tips for Teens: Methamphetamine. (2018). https://store.samhsa.gov/sites/default/files/d7/priv/pep18-03.pdf</a:t>
            </a:r>
          </a:p>
          <a:p>
            <a:pPr>
              <a:lnSpc>
                <a:spcPts val="2816"/>
              </a:lnSpc>
            </a:pPr>
            <a:endParaRPr lang="en-US" sz="1965">
              <a:solidFill>
                <a:srgbClr val="014575"/>
              </a:solidFill>
              <a:latin typeface="DM San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0" y="-596369"/>
            <a:ext cx="499785" cy="4496505"/>
            <a:chOff x="0" y="0"/>
            <a:chExt cx="131631" cy="11842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75258" y="8083396"/>
            <a:ext cx="19466094" cy="2676600"/>
            <a:chOff x="0" y="0"/>
            <a:chExt cx="5126873" cy="7049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26873" cy="704948"/>
            </a:xfrm>
            <a:custGeom>
              <a:avLst/>
              <a:gdLst/>
              <a:ahLst/>
              <a:cxnLst/>
              <a:rect l="l" t="t" r="r" b="b"/>
              <a:pathLst>
                <a:path w="5126873" h="704948">
                  <a:moveTo>
                    <a:pt x="0" y="0"/>
                  </a:moveTo>
                  <a:lnTo>
                    <a:pt x="5126873" y="0"/>
                  </a:lnTo>
                  <a:lnTo>
                    <a:pt x="5126873" y="704948"/>
                  </a:lnTo>
                  <a:lnTo>
                    <a:pt x="0" y="70494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126873" cy="7430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2004901"/>
            <a:ext cx="13068198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014575"/>
                </a:solidFill>
                <a:latin typeface="League Spartan Bold"/>
              </a:rPr>
              <a:t>ACKNOWLEDGEMENTS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3633676"/>
            <a:ext cx="16230600" cy="3800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120"/>
              </a:lnSpc>
            </a:pPr>
            <a:r>
              <a:rPr lang="en-US" sz="3600">
                <a:solidFill>
                  <a:srgbClr val="014575"/>
                </a:solidFill>
                <a:latin typeface="DM Sans"/>
              </a:rPr>
              <a:t>This presentation was created by Join Together Northern Nevada with support from community partners.</a:t>
            </a:r>
          </a:p>
          <a:p>
            <a:pPr>
              <a:lnSpc>
                <a:spcPts val="6120"/>
              </a:lnSpc>
            </a:pPr>
            <a:endParaRPr lang="en-US" sz="3600">
              <a:solidFill>
                <a:srgbClr val="014575"/>
              </a:solidFill>
              <a:latin typeface="DM Sans"/>
            </a:endParaRPr>
          </a:p>
          <a:p>
            <a:pPr>
              <a:lnSpc>
                <a:spcPts val="6120"/>
              </a:lnSpc>
            </a:pPr>
            <a:r>
              <a:rPr lang="en-US" sz="3600">
                <a:solidFill>
                  <a:srgbClr val="014575"/>
                </a:solidFill>
                <a:latin typeface="DM Sans"/>
              </a:rPr>
              <a:t>Funding for this presentation was provided by Department of Public and Behavioral Health.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0" y="-596369"/>
            <a:ext cx="499785" cy="4496505"/>
            <a:chOff x="0" y="0"/>
            <a:chExt cx="131631" cy="118426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45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794924" y="-193974"/>
            <a:ext cx="10909703" cy="10653395"/>
            <a:chOff x="0" y="0"/>
            <a:chExt cx="2873337" cy="2805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73337" cy="2805832"/>
            </a:xfrm>
            <a:custGeom>
              <a:avLst/>
              <a:gdLst/>
              <a:ahLst/>
              <a:cxnLst/>
              <a:rect l="l" t="t" r="r" b="b"/>
              <a:pathLst>
                <a:path w="2873337" h="2805832">
                  <a:moveTo>
                    <a:pt x="0" y="0"/>
                  </a:moveTo>
                  <a:lnTo>
                    <a:pt x="2873337" y="0"/>
                  </a:lnTo>
                  <a:lnTo>
                    <a:pt x="2873337" y="2805832"/>
                  </a:lnTo>
                  <a:lnTo>
                    <a:pt x="0" y="280583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73337" cy="28439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3762375"/>
            <a:ext cx="6545173" cy="2619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FFFFFF"/>
                </a:solidFill>
                <a:latin typeface="League Spartan Bold"/>
              </a:rPr>
              <a:t>Presentation Agenda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7794924" y="-531238"/>
            <a:ext cx="499785" cy="4496505"/>
            <a:chOff x="0" y="0"/>
            <a:chExt cx="131631" cy="118426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7788215" y="5830579"/>
            <a:ext cx="499785" cy="4496505"/>
            <a:chOff x="0" y="0"/>
            <a:chExt cx="131631" cy="118426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65BAE1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526504" y="1831085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Statistical Data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526504" y="2725745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The Facts of Meth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526504" y="3621095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The "Crash" Effect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526504" y="4516446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Know The Law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526504" y="5411796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Harmful to the Community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526504" y="6307146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Know the Signs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526504" y="7202496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Resources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526504" y="8097846"/>
            <a:ext cx="6109328" cy="504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>
              <a:lnSpc>
                <a:spcPts val="4199"/>
              </a:lnSpc>
              <a:buFont typeface="Arial"/>
              <a:buChar char="•"/>
            </a:pPr>
            <a:r>
              <a:rPr lang="en-US" sz="2999">
                <a:solidFill>
                  <a:srgbClr val="014575"/>
                </a:solidFill>
                <a:latin typeface="DM Sans"/>
              </a:rPr>
              <a:t>References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74035" y="-921321"/>
            <a:ext cx="7789030" cy="11991224"/>
            <a:chOff x="0" y="0"/>
            <a:chExt cx="2051432" cy="31581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51432" cy="3158183"/>
            </a:xfrm>
            <a:custGeom>
              <a:avLst/>
              <a:gdLst/>
              <a:ahLst/>
              <a:cxnLst/>
              <a:rect l="l" t="t" r="r" b="b"/>
              <a:pathLst>
                <a:path w="2051432" h="3158183">
                  <a:moveTo>
                    <a:pt x="0" y="0"/>
                  </a:moveTo>
                  <a:lnTo>
                    <a:pt x="2051432" y="0"/>
                  </a:lnTo>
                  <a:lnTo>
                    <a:pt x="2051432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51432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597344" y="3189021"/>
            <a:ext cx="19482688" cy="6752116"/>
          </a:xfrm>
          <a:custGeom>
            <a:avLst/>
            <a:gdLst/>
            <a:ahLst/>
            <a:cxnLst/>
            <a:rect l="l" t="t" r="r" b="b"/>
            <a:pathLst>
              <a:path w="19482688" h="6752116">
                <a:moveTo>
                  <a:pt x="0" y="0"/>
                </a:moveTo>
                <a:lnTo>
                  <a:pt x="19482688" y="0"/>
                </a:lnTo>
                <a:lnTo>
                  <a:pt x="19482688" y="6752116"/>
                </a:lnTo>
                <a:lnTo>
                  <a:pt x="0" y="67521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-2707" t="-78957" r="-2707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279844" y="879787"/>
            <a:ext cx="20816727" cy="8394388"/>
            <a:chOff x="0" y="0"/>
            <a:chExt cx="5482595" cy="22108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82595" cy="2210868"/>
            </a:xfrm>
            <a:custGeom>
              <a:avLst/>
              <a:gdLst/>
              <a:ahLst/>
              <a:cxnLst/>
              <a:rect l="l" t="t" r="r" b="b"/>
              <a:pathLst>
                <a:path w="5482595" h="2210868">
                  <a:moveTo>
                    <a:pt x="0" y="0"/>
                  </a:moveTo>
                  <a:lnTo>
                    <a:pt x="5482595" y="0"/>
                  </a:lnTo>
                  <a:lnTo>
                    <a:pt x="5482595" y="2210868"/>
                  </a:lnTo>
                  <a:lnTo>
                    <a:pt x="0" y="221086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5482595" cy="22489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05096" y="2900019"/>
            <a:ext cx="11944776" cy="4478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42" lvl="1" indent="-377821">
              <a:lnSpc>
                <a:spcPts val="5949"/>
              </a:lnSpc>
              <a:buFont typeface="Arial"/>
              <a:buChar char="•"/>
            </a:pPr>
            <a:r>
              <a:rPr lang="en-US" sz="3499">
                <a:solidFill>
                  <a:srgbClr val="FFFFFF"/>
                </a:solidFill>
                <a:latin typeface="DM Sans"/>
              </a:rPr>
              <a:t>You want to learn more about the topic</a:t>
            </a:r>
          </a:p>
          <a:p>
            <a:pPr marL="755642" lvl="1" indent="-377821">
              <a:lnSpc>
                <a:spcPts val="5949"/>
              </a:lnSpc>
              <a:buFont typeface="Arial"/>
              <a:buChar char="•"/>
            </a:pPr>
            <a:r>
              <a:rPr lang="en-US" sz="3499">
                <a:solidFill>
                  <a:srgbClr val="FFFFFF"/>
                </a:solidFill>
                <a:latin typeface="DM Sans"/>
              </a:rPr>
              <a:t>You have concerns about changes in behavior</a:t>
            </a:r>
          </a:p>
          <a:p>
            <a:pPr marL="1511285" lvl="2" indent="-503762">
              <a:lnSpc>
                <a:spcPts val="5949"/>
              </a:lnSpc>
              <a:buFont typeface="Arial"/>
              <a:buChar char="⚬"/>
            </a:pPr>
            <a:r>
              <a:rPr lang="en-US" sz="3499">
                <a:solidFill>
                  <a:srgbClr val="FFFFFF"/>
                </a:solidFill>
                <a:latin typeface="DM Sans"/>
              </a:rPr>
              <a:t>Current or Future</a:t>
            </a:r>
          </a:p>
          <a:p>
            <a:pPr marL="755642" lvl="1" indent="-377821">
              <a:lnSpc>
                <a:spcPts val="5949"/>
              </a:lnSpc>
              <a:buFont typeface="Arial"/>
              <a:buChar char="•"/>
            </a:pPr>
            <a:r>
              <a:rPr lang="en-US" sz="3499">
                <a:solidFill>
                  <a:srgbClr val="FFFFFF"/>
                </a:solidFill>
                <a:latin typeface="DM Sans"/>
              </a:rPr>
              <a:t>You want to learn skills to combat serious situations</a:t>
            </a:r>
          </a:p>
          <a:p>
            <a:pPr marL="755642" lvl="1" indent="-377821">
              <a:lnSpc>
                <a:spcPts val="5949"/>
              </a:lnSpc>
              <a:buFont typeface="Arial"/>
              <a:buChar char="•"/>
            </a:pPr>
            <a:r>
              <a:rPr lang="en-US" sz="3499">
                <a:solidFill>
                  <a:srgbClr val="FFFFFF"/>
                </a:solidFill>
                <a:latin typeface="DM Sans"/>
              </a:rPr>
              <a:t>Any other reason not listed above?</a:t>
            </a:r>
          </a:p>
          <a:p>
            <a:pPr>
              <a:lnSpc>
                <a:spcPts val="5949"/>
              </a:lnSpc>
            </a:pPr>
            <a:endParaRPr lang="en-US" sz="3499">
              <a:solidFill>
                <a:srgbClr val="FFFFFF"/>
              </a:solidFill>
              <a:latin typeface="DM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46346" y="1393470"/>
            <a:ext cx="16600760" cy="731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08"/>
              </a:lnSpc>
            </a:pPr>
            <a:r>
              <a:rPr lang="en-US" sz="4220">
                <a:solidFill>
                  <a:srgbClr val="FFFFFF"/>
                </a:solidFill>
                <a:latin typeface="League Spartan Bold"/>
              </a:rPr>
              <a:t>WHAT MADE YOU WANT TO ATTEND THE PRESENTATION?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74035" y="-921321"/>
            <a:ext cx="7789030" cy="11991224"/>
            <a:chOff x="0" y="0"/>
            <a:chExt cx="2051432" cy="31581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51432" cy="3158183"/>
            </a:xfrm>
            <a:custGeom>
              <a:avLst/>
              <a:gdLst/>
              <a:ahLst/>
              <a:cxnLst/>
              <a:rect l="l" t="t" r="r" b="b"/>
              <a:pathLst>
                <a:path w="2051432" h="3158183">
                  <a:moveTo>
                    <a:pt x="0" y="0"/>
                  </a:moveTo>
                  <a:lnTo>
                    <a:pt x="2051432" y="0"/>
                  </a:lnTo>
                  <a:lnTo>
                    <a:pt x="2051432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51432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597344" y="3189021"/>
            <a:ext cx="19482688" cy="6752116"/>
          </a:xfrm>
          <a:custGeom>
            <a:avLst/>
            <a:gdLst/>
            <a:ahLst/>
            <a:cxnLst/>
            <a:rect l="l" t="t" r="r" b="b"/>
            <a:pathLst>
              <a:path w="19482688" h="6752116">
                <a:moveTo>
                  <a:pt x="0" y="0"/>
                </a:moveTo>
                <a:lnTo>
                  <a:pt x="19482688" y="0"/>
                </a:lnTo>
                <a:lnTo>
                  <a:pt x="19482688" y="6752116"/>
                </a:lnTo>
                <a:lnTo>
                  <a:pt x="0" y="67521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-2707" t="-78957" r="-2707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597344" y="863912"/>
            <a:ext cx="20816727" cy="8394388"/>
            <a:chOff x="0" y="0"/>
            <a:chExt cx="5482595" cy="22108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82595" cy="2210868"/>
            </a:xfrm>
            <a:custGeom>
              <a:avLst/>
              <a:gdLst/>
              <a:ahLst/>
              <a:cxnLst/>
              <a:rect l="l" t="t" r="r" b="b"/>
              <a:pathLst>
                <a:path w="5482595" h="2210868">
                  <a:moveTo>
                    <a:pt x="0" y="0"/>
                  </a:moveTo>
                  <a:lnTo>
                    <a:pt x="5482595" y="0"/>
                  </a:lnTo>
                  <a:lnTo>
                    <a:pt x="5482595" y="2210868"/>
                  </a:lnTo>
                  <a:lnTo>
                    <a:pt x="0" y="221086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5482595" cy="22489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2082520" y="7633653"/>
            <a:ext cx="5970530" cy="305990"/>
          </a:xfrm>
          <a:custGeom>
            <a:avLst/>
            <a:gdLst/>
            <a:ahLst/>
            <a:cxnLst/>
            <a:rect l="l" t="t" r="r" b="b"/>
            <a:pathLst>
              <a:path w="5970530" h="305990">
                <a:moveTo>
                  <a:pt x="0" y="0"/>
                </a:moveTo>
                <a:lnTo>
                  <a:pt x="5970530" y="0"/>
                </a:lnTo>
                <a:lnTo>
                  <a:pt x="5970530" y="305990"/>
                </a:lnTo>
                <a:lnTo>
                  <a:pt x="0" y="3059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Group 10"/>
          <p:cNvGrpSpPr/>
          <p:nvPr/>
        </p:nvGrpSpPr>
        <p:grpSpPr>
          <a:xfrm>
            <a:off x="12479395" y="3023844"/>
            <a:ext cx="5176780" cy="4593934"/>
            <a:chOff x="0" y="0"/>
            <a:chExt cx="7960707" cy="6442746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5"/>
            <a:srcRect l="285" r="17392"/>
            <a:stretch>
              <a:fillRect/>
            </a:stretch>
          </p:blipFill>
          <p:spPr>
            <a:xfrm>
              <a:off x="0" y="0"/>
              <a:ext cx="7960707" cy="6442746"/>
            </a:xfrm>
            <a:prstGeom prst="rect">
              <a:avLst/>
            </a:prstGeom>
          </p:spPr>
        </p:pic>
      </p:grpSp>
      <p:sp>
        <p:nvSpPr>
          <p:cNvPr id="12" name="TextBox 12"/>
          <p:cNvSpPr txBox="1"/>
          <p:nvPr/>
        </p:nvSpPr>
        <p:spPr>
          <a:xfrm>
            <a:off x="246346" y="2788894"/>
            <a:ext cx="11436776" cy="5991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015" lvl="1" indent="-377190">
              <a:lnSpc>
                <a:spcPts val="5949"/>
              </a:lnSpc>
              <a:buFont typeface="Arial"/>
              <a:buChar char="•"/>
            </a:pPr>
            <a:r>
              <a:rPr lang="en-US" sz="3450">
                <a:solidFill>
                  <a:srgbClr val="FFFFFF"/>
                </a:solidFill>
                <a:latin typeface="DM Sans"/>
              </a:rPr>
              <a:t>METHAMPHETAMINE IS A HIGHLY ADDICTIVE CENTRAL NERVOUS SYSTEM STIMULANT.  </a:t>
            </a:r>
            <a:endParaRPr lang="en-US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755015" lvl="1" indent="-377190">
              <a:lnSpc>
                <a:spcPts val="5949"/>
              </a:lnSpc>
              <a:buFont typeface="Arial"/>
              <a:buChar char="•"/>
            </a:pPr>
            <a:r>
              <a:rPr lang="en-US" sz="3450">
                <a:solidFill>
                  <a:srgbClr val="FFFFFF"/>
                </a:solidFill>
                <a:latin typeface="DM Sans"/>
              </a:rPr>
              <a:t>METHAMPHETAMINE IS A MAN-MADE STIMULANT FROM CHEMICALS IN A LAB.</a:t>
            </a:r>
          </a:p>
          <a:p>
            <a:pPr marL="755015" lvl="1" indent="-377190">
              <a:lnSpc>
                <a:spcPts val="5949"/>
              </a:lnSpc>
              <a:buFont typeface="Arial"/>
              <a:buChar char="•"/>
            </a:pPr>
            <a:r>
              <a:rPr lang="en-US" sz="3450">
                <a:solidFill>
                  <a:srgbClr val="FFFFFF"/>
                </a:solidFill>
                <a:latin typeface="DM Sans"/>
              </a:rPr>
              <a:t>THERE ARE APPROXIMATELY 40-60 MILLION PEOPLE WHO USE METHAMPHETAMINE WORLDWIDE. </a:t>
            </a:r>
          </a:p>
          <a:p>
            <a:pPr>
              <a:lnSpc>
                <a:spcPts val="5949"/>
              </a:lnSpc>
            </a:pPr>
            <a:endParaRPr lang="en-US" sz="3499">
              <a:solidFill>
                <a:srgbClr val="FFFFFF"/>
              </a:solidFill>
              <a:latin typeface="DM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08346" y="1520470"/>
            <a:ext cx="16600760" cy="731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08"/>
              </a:lnSpc>
            </a:pPr>
            <a:r>
              <a:rPr lang="en-US" sz="4200">
                <a:solidFill>
                  <a:srgbClr val="FFFFFF"/>
                </a:solidFill>
                <a:latin typeface="League Spartan Bold"/>
              </a:rPr>
              <a:t>WHAT IS METHAMPHETAMINE?</a:t>
            </a:r>
          </a:p>
        </p:txBody>
      </p:sp>
    </p:spTree>
    <p:extLst>
      <p:ext uri="{BB962C8B-B14F-4D97-AF65-F5344CB8AC3E}">
        <p14:creationId xmlns:p14="http://schemas.microsoft.com/office/powerpoint/2010/main" val="3796789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274035" y="-921321"/>
            <a:ext cx="7789030" cy="11991224"/>
            <a:chOff x="0" y="0"/>
            <a:chExt cx="2051432" cy="31581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51432" cy="3158183"/>
            </a:xfrm>
            <a:custGeom>
              <a:avLst/>
              <a:gdLst/>
              <a:ahLst/>
              <a:cxnLst/>
              <a:rect l="l" t="t" r="r" b="b"/>
              <a:pathLst>
                <a:path w="2051432" h="3158183">
                  <a:moveTo>
                    <a:pt x="0" y="0"/>
                  </a:moveTo>
                  <a:lnTo>
                    <a:pt x="2051432" y="0"/>
                  </a:lnTo>
                  <a:lnTo>
                    <a:pt x="2051432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051432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597344" y="3189021"/>
            <a:ext cx="19482688" cy="6752116"/>
          </a:xfrm>
          <a:custGeom>
            <a:avLst/>
            <a:gdLst/>
            <a:ahLst/>
            <a:cxnLst/>
            <a:rect l="l" t="t" r="r" b="b"/>
            <a:pathLst>
              <a:path w="19482688" h="6752116">
                <a:moveTo>
                  <a:pt x="0" y="0"/>
                </a:moveTo>
                <a:lnTo>
                  <a:pt x="19482688" y="0"/>
                </a:lnTo>
                <a:lnTo>
                  <a:pt x="19482688" y="6752116"/>
                </a:lnTo>
                <a:lnTo>
                  <a:pt x="0" y="67521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l="-2707" t="-78957" r="-2707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399224" y="863912"/>
            <a:ext cx="20816727" cy="8394388"/>
            <a:chOff x="0" y="0"/>
            <a:chExt cx="5482595" cy="221086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82595" cy="2210868"/>
            </a:xfrm>
            <a:custGeom>
              <a:avLst/>
              <a:gdLst/>
              <a:ahLst/>
              <a:cxnLst/>
              <a:rect l="l" t="t" r="r" b="b"/>
              <a:pathLst>
                <a:path w="5482595" h="2210868">
                  <a:moveTo>
                    <a:pt x="0" y="0"/>
                  </a:moveTo>
                  <a:lnTo>
                    <a:pt x="5482595" y="0"/>
                  </a:lnTo>
                  <a:lnTo>
                    <a:pt x="5482595" y="2210868"/>
                  </a:lnTo>
                  <a:lnTo>
                    <a:pt x="0" y="2210868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5482595" cy="224896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374106" y="4324630"/>
            <a:ext cx="16600760" cy="148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08"/>
              </a:lnSpc>
            </a:pPr>
            <a:r>
              <a:rPr lang="en-US" sz="4200">
                <a:solidFill>
                  <a:srgbClr val="FFFFFF"/>
                </a:solidFill>
                <a:latin typeface="League Spartan Bold"/>
              </a:rPr>
              <a:t>WHAT DO YOU ALREADY KNOW?  HAVE YOU SEEN THIS IN OUR COMMUNITY?</a:t>
            </a:r>
          </a:p>
        </p:txBody>
      </p:sp>
    </p:spTree>
    <p:extLst>
      <p:ext uri="{BB962C8B-B14F-4D97-AF65-F5344CB8AC3E}">
        <p14:creationId xmlns:p14="http://schemas.microsoft.com/office/powerpoint/2010/main" val="3505920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45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794924" y="-193974"/>
            <a:ext cx="10909703" cy="10653395"/>
            <a:chOff x="0" y="0"/>
            <a:chExt cx="2873337" cy="2805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873337" cy="2805832"/>
            </a:xfrm>
            <a:custGeom>
              <a:avLst/>
              <a:gdLst/>
              <a:ahLst/>
              <a:cxnLst/>
              <a:rect l="l" t="t" r="r" b="b"/>
              <a:pathLst>
                <a:path w="2873337" h="2805832">
                  <a:moveTo>
                    <a:pt x="0" y="0"/>
                  </a:moveTo>
                  <a:lnTo>
                    <a:pt x="2873337" y="0"/>
                  </a:lnTo>
                  <a:lnTo>
                    <a:pt x="2873337" y="2805832"/>
                  </a:lnTo>
                  <a:lnTo>
                    <a:pt x="0" y="280583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873337" cy="284393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3762375"/>
            <a:ext cx="6545173" cy="2610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FFFFFF"/>
                </a:solidFill>
                <a:latin typeface="League Spartan Bold"/>
              </a:rPr>
              <a:t>TRAFFICKING AND THE DEA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7794924" y="-531238"/>
            <a:ext cx="499785" cy="4496505"/>
            <a:chOff x="0" y="0"/>
            <a:chExt cx="131631" cy="118426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7788215" y="5830579"/>
            <a:ext cx="499785" cy="4496505"/>
            <a:chOff x="0" y="0"/>
            <a:chExt cx="131631" cy="118426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1631" cy="1184265"/>
            </a:xfrm>
            <a:custGeom>
              <a:avLst/>
              <a:gdLst/>
              <a:ahLst/>
              <a:cxnLst/>
              <a:rect l="l" t="t" r="r" b="b"/>
              <a:pathLst>
                <a:path w="131631" h="1184265">
                  <a:moveTo>
                    <a:pt x="0" y="0"/>
                  </a:moveTo>
                  <a:lnTo>
                    <a:pt x="131631" y="0"/>
                  </a:lnTo>
                  <a:lnTo>
                    <a:pt x="131631" y="1184265"/>
                  </a:lnTo>
                  <a:lnTo>
                    <a:pt x="0" y="1184265"/>
                  </a:lnTo>
                  <a:close/>
                </a:path>
              </a:pathLst>
            </a:custGeom>
            <a:solidFill>
              <a:srgbClr val="65BAE1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31631" cy="12223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526504" y="1831085"/>
            <a:ext cx="6109328" cy="512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Drug Trafficking Organizations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526504" y="2725745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P2P-How is it made?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526504" y="3621095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US Market</a:t>
            </a:r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9526504" y="4516446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Drugs Causing Similar Effects</a:t>
            </a:r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9526504" y="5411796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Western Market and Nevada</a:t>
            </a:r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9526504" y="6307146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Cost</a:t>
            </a:r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9526504" y="7202496"/>
            <a:ext cx="6109328" cy="510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065" lvl="1" indent="-323215">
              <a:lnSpc>
                <a:spcPts val="4199"/>
              </a:lnSpc>
              <a:buFont typeface="Arial"/>
              <a:buChar char="•"/>
            </a:pPr>
            <a:r>
              <a:rPr lang="en-US" sz="2950">
                <a:solidFill>
                  <a:srgbClr val="014575"/>
                </a:solidFill>
                <a:latin typeface="DM Sans"/>
              </a:rPr>
              <a:t>Increase in Seizures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08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944018" y="7079561"/>
            <a:ext cx="20412037" cy="1047805"/>
            <a:chOff x="0" y="0"/>
            <a:chExt cx="5376010" cy="27596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376010" cy="275965"/>
            </a:xfrm>
            <a:custGeom>
              <a:avLst/>
              <a:gdLst/>
              <a:ahLst/>
              <a:cxnLst/>
              <a:rect l="l" t="t" r="r" b="b"/>
              <a:pathLst>
                <a:path w="5376010" h="275965">
                  <a:moveTo>
                    <a:pt x="0" y="0"/>
                  </a:moveTo>
                  <a:lnTo>
                    <a:pt x="5376010" y="0"/>
                  </a:lnTo>
                  <a:lnTo>
                    <a:pt x="5376010" y="275965"/>
                  </a:lnTo>
                  <a:lnTo>
                    <a:pt x="0" y="275965"/>
                  </a:ln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5376010" cy="3140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9050323" y="9116314"/>
            <a:ext cx="8326564" cy="426736"/>
          </a:xfrm>
          <a:custGeom>
            <a:avLst/>
            <a:gdLst/>
            <a:ahLst/>
            <a:cxnLst/>
            <a:rect l="l" t="t" r="r" b="b"/>
            <a:pathLst>
              <a:path w="8326564" h="426736">
                <a:moveTo>
                  <a:pt x="0" y="0"/>
                </a:moveTo>
                <a:lnTo>
                  <a:pt x="8326564" y="0"/>
                </a:lnTo>
                <a:lnTo>
                  <a:pt x="8326564" y="426737"/>
                </a:lnTo>
                <a:lnTo>
                  <a:pt x="0" y="42673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-722327" y="3781824"/>
            <a:ext cx="19545300" cy="4062057"/>
            <a:chOff x="0" y="0"/>
            <a:chExt cx="5147733" cy="106984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147733" cy="1069842"/>
            </a:xfrm>
            <a:custGeom>
              <a:avLst/>
              <a:gdLst/>
              <a:ahLst/>
              <a:cxnLst/>
              <a:rect l="l" t="t" r="r" b="b"/>
              <a:pathLst>
                <a:path w="5147733" h="1069842">
                  <a:moveTo>
                    <a:pt x="0" y="0"/>
                  </a:moveTo>
                  <a:lnTo>
                    <a:pt x="5147733" y="0"/>
                  </a:lnTo>
                  <a:lnTo>
                    <a:pt x="5147733" y="1069842"/>
                  </a:lnTo>
                  <a:lnTo>
                    <a:pt x="0" y="1069842"/>
                  </a:lnTo>
                  <a:close/>
                </a:path>
              </a:pathLst>
            </a:custGeom>
            <a:solidFill>
              <a:srgbClr val="4B90B8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5147733" cy="11079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60340" y="3066396"/>
            <a:ext cx="8079551" cy="6049919"/>
            <a:chOff x="0" y="0"/>
            <a:chExt cx="10772734" cy="8066558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4"/>
            <a:srcRect l="9935" t="1746" r="6549" b="2955"/>
            <a:stretch>
              <a:fillRect/>
            </a:stretch>
          </p:blipFill>
          <p:spPr>
            <a:xfrm>
              <a:off x="0" y="0"/>
              <a:ext cx="10772734" cy="8066558"/>
            </a:xfrm>
            <a:prstGeom prst="rect">
              <a:avLst/>
            </a:prstGeom>
          </p:spPr>
        </p:pic>
      </p:grpSp>
      <p:sp>
        <p:nvSpPr>
          <p:cNvPr id="11" name="TextBox 11"/>
          <p:cNvSpPr txBox="1"/>
          <p:nvPr/>
        </p:nvSpPr>
        <p:spPr>
          <a:xfrm>
            <a:off x="1028700" y="4052564"/>
            <a:ext cx="7233300" cy="33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2" lvl="1" indent="-345441">
              <a:lnSpc>
                <a:spcPts val="5440"/>
              </a:lnSpc>
              <a:buFont typeface="Arial"/>
              <a:buChar char="•"/>
            </a:pPr>
            <a:r>
              <a:rPr lang="en-US" sz="3200">
                <a:solidFill>
                  <a:srgbClr val="FFFFFF"/>
                </a:solidFill>
                <a:latin typeface="DM Sans"/>
              </a:rPr>
              <a:t>According to SAMHSA, about 2 million people aged 12 years or older use meth in any given year</a:t>
            </a:r>
          </a:p>
          <a:p>
            <a:pPr marL="690882" lvl="1" indent="-345441">
              <a:lnSpc>
                <a:spcPts val="5440"/>
              </a:lnSpc>
              <a:buFont typeface="Arial"/>
              <a:buChar char="•"/>
            </a:pPr>
            <a:r>
              <a:rPr lang="en-US" sz="3200">
                <a:solidFill>
                  <a:srgbClr val="FFFFFF"/>
                </a:solidFill>
                <a:latin typeface="DM Sans"/>
              </a:rPr>
              <a:t>500 people each day try meth for the first time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64011" y="923925"/>
            <a:ext cx="16702199" cy="1963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1"/>
              </a:lnSpc>
            </a:pPr>
            <a:r>
              <a:rPr lang="en-US" sz="5550">
                <a:solidFill>
                  <a:srgbClr val="014575"/>
                </a:solidFill>
                <a:latin typeface="League Spartan Bold"/>
              </a:rPr>
              <a:t>METHAMPHETAMINE IS THE LEADING CAUSE OF OVERDOSE DEATH IN WASHOE COUNTY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90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474862" y="0"/>
            <a:ext cx="14086498" cy="10678113"/>
            <a:chOff x="0" y="0"/>
            <a:chExt cx="3710024" cy="281234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710024" cy="2812343"/>
            </a:xfrm>
            <a:custGeom>
              <a:avLst/>
              <a:gdLst/>
              <a:ahLst/>
              <a:cxnLst/>
              <a:rect l="l" t="t" r="r" b="b"/>
              <a:pathLst>
                <a:path w="3710024" h="2812343">
                  <a:moveTo>
                    <a:pt x="0" y="0"/>
                  </a:moveTo>
                  <a:lnTo>
                    <a:pt x="3710024" y="0"/>
                  </a:lnTo>
                  <a:lnTo>
                    <a:pt x="3710024" y="2812343"/>
                  </a:lnTo>
                  <a:lnTo>
                    <a:pt x="0" y="28123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710024" cy="28504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08346" y="8444767"/>
            <a:ext cx="5506634" cy="282215"/>
          </a:xfrm>
          <a:custGeom>
            <a:avLst/>
            <a:gdLst/>
            <a:ahLst/>
            <a:cxnLst/>
            <a:rect l="l" t="t" r="r" b="b"/>
            <a:pathLst>
              <a:path w="5506634" h="282215">
                <a:moveTo>
                  <a:pt x="0" y="0"/>
                </a:moveTo>
                <a:lnTo>
                  <a:pt x="5506634" y="0"/>
                </a:lnTo>
                <a:lnTo>
                  <a:pt x="5506634" y="282215"/>
                </a:lnTo>
                <a:lnTo>
                  <a:pt x="0" y="2822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28700" y="1526590"/>
            <a:ext cx="5486280" cy="6918177"/>
            <a:chOff x="0" y="0"/>
            <a:chExt cx="7315040" cy="9224236"/>
          </a:xfrm>
        </p:grpSpPr>
        <p:sp>
          <p:nvSpPr>
            <p:cNvPr id="7" name="AutoShape 7"/>
            <p:cNvSpPr/>
            <p:nvPr/>
          </p:nvSpPr>
          <p:spPr>
            <a:xfrm>
              <a:off x="0" y="0"/>
              <a:ext cx="7315040" cy="9224236"/>
            </a:xfrm>
            <a:prstGeom prst="rect">
              <a:avLst/>
            </a:prstGeom>
            <a:solidFill>
              <a:srgbClr val="F79421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7330106" y="1834354"/>
            <a:ext cx="9855643" cy="77542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Slang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Meth, Speed, Crystal, Crank, Chalk, Tina, Tweak, Go-Fast, Ice, Glass Uppers</a:t>
            </a:r>
          </a:p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Affects The Brain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Changes the brain for control reward, stress, decision-making, and impulse control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It is difficult to stop using even when it is having negative effects</a:t>
            </a:r>
          </a:p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Affects The Body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Increases heart rate, blood pressure, and risk of stroke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Extreme use causes severe dental problems, extreme weight loss, and skin sores</a:t>
            </a:r>
          </a:p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Affects Self-Control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Meth is addictive and can cause aggression, violent behavior, and psychosis (loss of contact with reality)</a:t>
            </a:r>
          </a:p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Not Always What It Seems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60% of what is used is not meth. Much of the powder is sold containing lead and mercury</a:t>
            </a:r>
          </a:p>
          <a:p>
            <a:pPr marL="496571" lvl="1" indent="-248285">
              <a:lnSpc>
                <a:spcPts val="3910"/>
              </a:lnSpc>
              <a:buFont typeface="Arial"/>
              <a:buChar char="•"/>
            </a:pPr>
            <a:r>
              <a:rPr lang="en-US" sz="2300">
                <a:solidFill>
                  <a:srgbClr val="014575"/>
                </a:solidFill>
                <a:latin typeface="DM Sans Bold"/>
              </a:rPr>
              <a:t>Overheating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High doses can cause the body to overheat to dangerous levels</a:t>
            </a:r>
          </a:p>
          <a:p>
            <a:pPr marL="807672" lvl="2" indent="-269224">
              <a:lnSpc>
                <a:spcPts val="3179"/>
              </a:lnSpc>
              <a:buFont typeface="Arial"/>
              <a:buChar char="⚬"/>
            </a:pPr>
            <a:r>
              <a:rPr lang="en-US" sz="1870">
                <a:solidFill>
                  <a:srgbClr val="014575"/>
                </a:solidFill>
                <a:latin typeface="DM Sans"/>
              </a:rPr>
              <a:t>Death can result from stroke, heart attack, or multiple organ problems caused by overheating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7729696" y="-921321"/>
            <a:ext cx="4333368" cy="11991224"/>
            <a:chOff x="0" y="0"/>
            <a:chExt cx="1141299" cy="315818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41299" cy="3158183"/>
            </a:xfrm>
            <a:custGeom>
              <a:avLst/>
              <a:gdLst/>
              <a:ahLst/>
              <a:cxnLst/>
              <a:rect l="l" t="t" r="r" b="b"/>
              <a:pathLst>
                <a:path w="1141299" h="3158183">
                  <a:moveTo>
                    <a:pt x="0" y="0"/>
                  </a:moveTo>
                  <a:lnTo>
                    <a:pt x="1141299" y="0"/>
                  </a:lnTo>
                  <a:lnTo>
                    <a:pt x="1141299" y="3158183"/>
                  </a:lnTo>
                  <a:lnTo>
                    <a:pt x="0" y="3158183"/>
                  </a:lnTo>
                  <a:close/>
                </a:path>
              </a:pathLst>
            </a:custGeom>
            <a:solidFill>
              <a:srgbClr val="01457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141299" cy="3196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669771" y="3016891"/>
            <a:ext cx="4204138" cy="4114800"/>
          </a:xfrm>
          <a:custGeom>
            <a:avLst/>
            <a:gdLst/>
            <a:ahLst/>
            <a:cxnLst/>
            <a:rect l="l" t="t" r="r" b="b"/>
            <a:pathLst>
              <a:path w="4204138" h="4114800">
                <a:moveTo>
                  <a:pt x="0" y="0"/>
                </a:moveTo>
                <a:lnTo>
                  <a:pt x="4204138" y="0"/>
                </a:lnTo>
                <a:lnTo>
                  <a:pt x="42041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 rot="2700000">
            <a:off x="2223716" y="3442400"/>
            <a:ext cx="2236178" cy="2493050"/>
            <a:chOff x="0" y="0"/>
            <a:chExt cx="588952" cy="6566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88952" cy="656606"/>
            </a:xfrm>
            <a:custGeom>
              <a:avLst/>
              <a:gdLst/>
              <a:ahLst/>
              <a:cxnLst/>
              <a:rect l="l" t="t" r="r" b="b"/>
              <a:pathLst>
                <a:path w="588952" h="656606">
                  <a:moveTo>
                    <a:pt x="176568" y="0"/>
                  </a:moveTo>
                  <a:lnTo>
                    <a:pt x="412384" y="0"/>
                  </a:lnTo>
                  <a:cubicBezTo>
                    <a:pt x="459213" y="0"/>
                    <a:pt x="504124" y="18603"/>
                    <a:pt x="537237" y="51716"/>
                  </a:cubicBezTo>
                  <a:cubicBezTo>
                    <a:pt x="570350" y="84829"/>
                    <a:pt x="588952" y="129739"/>
                    <a:pt x="588952" y="176568"/>
                  </a:cubicBezTo>
                  <a:lnTo>
                    <a:pt x="588952" y="480038"/>
                  </a:lnTo>
                  <a:cubicBezTo>
                    <a:pt x="588952" y="526866"/>
                    <a:pt x="570350" y="571777"/>
                    <a:pt x="537237" y="604890"/>
                  </a:cubicBezTo>
                  <a:cubicBezTo>
                    <a:pt x="504124" y="638003"/>
                    <a:pt x="459213" y="656606"/>
                    <a:pt x="412384" y="656606"/>
                  </a:cubicBezTo>
                  <a:lnTo>
                    <a:pt x="176568" y="656606"/>
                  </a:lnTo>
                  <a:cubicBezTo>
                    <a:pt x="129739" y="656606"/>
                    <a:pt x="84829" y="638003"/>
                    <a:pt x="51716" y="604890"/>
                  </a:cubicBezTo>
                  <a:cubicBezTo>
                    <a:pt x="18603" y="571777"/>
                    <a:pt x="0" y="526866"/>
                    <a:pt x="0" y="480038"/>
                  </a:cubicBezTo>
                  <a:lnTo>
                    <a:pt x="0" y="176568"/>
                  </a:lnTo>
                  <a:cubicBezTo>
                    <a:pt x="0" y="129739"/>
                    <a:pt x="18603" y="84829"/>
                    <a:pt x="51716" y="51716"/>
                  </a:cubicBezTo>
                  <a:cubicBezTo>
                    <a:pt x="84829" y="18603"/>
                    <a:pt x="129739" y="0"/>
                    <a:pt x="176568" y="0"/>
                  </a:cubicBezTo>
                  <a:close/>
                </a:path>
              </a:pathLst>
            </a:custGeom>
            <a:solidFill>
              <a:srgbClr val="F79421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38100"/>
              <a:ext cx="588952" cy="6947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2563033" y="3486590"/>
            <a:ext cx="1774299" cy="2282057"/>
          </a:xfrm>
          <a:custGeom>
            <a:avLst/>
            <a:gdLst/>
            <a:ahLst/>
            <a:cxnLst/>
            <a:rect l="l" t="t" r="r" b="b"/>
            <a:pathLst>
              <a:path w="1774299" h="2282057">
                <a:moveTo>
                  <a:pt x="0" y="0"/>
                </a:moveTo>
                <a:lnTo>
                  <a:pt x="1774299" y="0"/>
                </a:lnTo>
                <a:lnTo>
                  <a:pt x="1774299" y="2282057"/>
                </a:lnTo>
                <a:lnTo>
                  <a:pt x="0" y="22820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7330106" y="923925"/>
            <a:ext cx="9929194" cy="8742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45"/>
              </a:lnSpc>
            </a:pPr>
            <a:r>
              <a:rPr lang="en-US" sz="4000" dirty="0">
                <a:solidFill>
                  <a:srgbClr val="014575"/>
                </a:solidFill>
                <a:latin typeface="League Spartan Bold"/>
              </a:rPr>
              <a:t>THE FACTS OF METHAMPHETAMINE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2B86DFF4AEA24C972DB5E12ADF8EA4" ma:contentTypeVersion="20" ma:contentTypeDescription="Create a new document." ma:contentTypeScope="" ma:versionID="d3474adb29d4ba4e0f243485da66725f">
  <xsd:schema xmlns:xsd="http://www.w3.org/2001/XMLSchema" xmlns:xs="http://www.w3.org/2001/XMLSchema" xmlns:p="http://schemas.microsoft.com/office/2006/metadata/properties" xmlns:ns2="6ccab4d9-fdc9-4c19-9b62-7cb2dba2c231" xmlns:ns3="31b6508c-cfc1-4100-b866-f7a0c43a9c69" targetNamespace="http://schemas.microsoft.com/office/2006/metadata/properties" ma:root="true" ma:fieldsID="aaaad44584db02d19744d957aa773f01" ns2:_="" ns3:_="">
    <xsd:import namespace="6ccab4d9-fdc9-4c19-9b62-7cb2dba2c231"/>
    <xsd:import namespace="31b6508c-cfc1-4100-b866-f7a0c43a9c6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cab4d9-fdc9-4c19-9b62-7cb2dba2c2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1d855220-af7c-4502-b1a5-97bb77e67c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b6508c-cfc1-4100-b866-f7a0c43a9c6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91ad8c3-2c94-4047-aa56-736bd6b9e2eb}" ma:internalName="TaxCatchAll" ma:showField="CatchAllData" ma:web="31b6508c-cfc1-4100-b866-f7a0c43a9c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b6508c-cfc1-4100-b866-f7a0c43a9c69" xsi:nil="true"/>
    <lcf76f155ced4ddcb4097134ff3c332f xmlns="6ccab4d9-fdc9-4c19-9b62-7cb2dba2c231">
      <Terms xmlns="http://schemas.microsoft.com/office/infopath/2007/PartnerControls"/>
    </lcf76f155ced4ddcb4097134ff3c332f>
    <SharedWithUsers xmlns="31b6508c-cfc1-4100-b866-f7a0c43a9c69">
      <UserInfo>
        <DisplayName>Anne-Elizabeth Northan</DisplayName>
        <AccountId>23</AccountId>
        <AccountType/>
      </UserInfo>
      <UserInfo>
        <DisplayName>Rhea Sandhu</DisplayName>
        <AccountId>180</AccountId>
        <AccountType/>
      </UserInfo>
      <UserInfo>
        <DisplayName>Teneka Kidd</DisplayName>
        <AccountId>17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AFC3064C-1A06-40F3-88BF-AA2CB813D5D6}">
  <ds:schemaRefs>
    <ds:schemaRef ds:uri="31b6508c-cfc1-4100-b866-f7a0c43a9c69"/>
    <ds:schemaRef ds:uri="6ccab4d9-fdc9-4c19-9b62-7cb2dba2c23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B20B9F-D380-4DC8-8470-FEB4C2172A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F7204B-ACAF-453B-BDCD-7B5E4094B075}">
  <ds:schemaRefs>
    <ds:schemaRef ds:uri="31b6508c-cfc1-4100-b866-f7a0c43a9c69"/>
    <ds:schemaRef ds:uri="6ccab4d9-fdc9-4c19-9b62-7cb2dba2c231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 Townhall Meeting Presentation Rebranded</dc:title>
  <cp:revision>35</cp:revision>
  <dcterms:created xsi:type="dcterms:W3CDTF">2006-08-16T00:00:00Z</dcterms:created>
  <dcterms:modified xsi:type="dcterms:W3CDTF">2024-06-05T20:46:01Z</dcterms:modified>
  <dc:identifier>DAGB2vvJ6YM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0x010100312B86DFF4AEA24C972DB5E12ADF8EA4</vt:lpwstr>
  </property>
  <property fmtid="{D5CDD505-2E9C-101B-9397-08002B2CF9AE}" pid="3" name="MediaServiceImageTags">
    <vt:lpwstr/>
  </property>
</Properties>
</file>